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2245" r:id="rId3"/>
    <p:sldId id="1281" r:id="rId4"/>
    <p:sldId id="1341" r:id="rId5"/>
    <p:sldId id="1384" r:id="rId6"/>
    <p:sldId id="1449" r:id="rId7"/>
    <p:sldId id="1282" r:id="rId8"/>
    <p:sldId id="1342" r:id="rId9"/>
    <p:sldId id="1343" r:id="rId10"/>
    <p:sldId id="1344" r:id="rId11"/>
    <p:sldId id="1397" r:id="rId12"/>
    <p:sldId id="1398" r:id="rId13"/>
    <p:sldId id="1399" r:id="rId14"/>
    <p:sldId id="1345" r:id="rId15"/>
    <p:sldId id="1385" r:id="rId16"/>
    <p:sldId id="1346" r:id="rId17"/>
    <p:sldId id="1347" r:id="rId18"/>
    <p:sldId id="1348" r:id="rId19"/>
    <p:sldId id="1386" r:id="rId20"/>
    <p:sldId id="1535" r:id="rId21"/>
    <p:sldId id="1540" r:id="rId22"/>
    <p:sldId id="2248" r:id="rId23"/>
    <p:sldId id="2249" r:id="rId24"/>
    <p:sldId id="2330" r:id="rId25"/>
    <p:sldId id="2331" r:id="rId26"/>
    <p:sldId id="257" r:id="rId27"/>
    <p:sldId id="2332" r:id="rId28"/>
    <p:sldId id="2333" r:id="rId29"/>
    <p:sldId id="2334" r:id="rId30"/>
    <p:sldId id="2335" r:id="rId31"/>
    <p:sldId id="2336" r:id="rId32"/>
    <p:sldId id="2337" r:id="rId33"/>
    <p:sldId id="2338" r:id="rId34"/>
    <p:sldId id="268" r:id="rId35"/>
    <p:sldId id="269" r:id="rId36"/>
    <p:sldId id="272" r:id="rId37"/>
    <p:sldId id="270" r:id="rId38"/>
    <p:sldId id="271" r:id="rId39"/>
    <p:sldId id="260" r:id="rId40"/>
    <p:sldId id="2319" r:id="rId41"/>
    <p:sldId id="263" r:id="rId42"/>
    <p:sldId id="264" r:id="rId43"/>
    <p:sldId id="2320" r:id="rId44"/>
    <p:sldId id="258" r:id="rId45"/>
    <p:sldId id="2321" r:id="rId46"/>
    <p:sldId id="261" r:id="rId47"/>
    <p:sldId id="259" r:id="rId48"/>
    <p:sldId id="262" r:id="rId49"/>
    <p:sldId id="2322" r:id="rId50"/>
    <p:sldId id="2323" r:id="rId51"/>
    <p:sldId id="265" r:id="rId52"/>
    <p:sldId id="266" r:id="rId53"/>
    <p:sldId id="2329" r:id="rId54"/>
    <p:sldId id="2324" r:id="rId55"/>
    <p:sldId id="2325" r:id="rId56"/>
    <p:sldId id="2252" r:id="rId57"/>
    <p:sldId id="2253" r:id="rId58"/>
    <p:sldId id="2254" r:id="rId59"/>
    <p:sldId id="1577" r:id="rId60"/>
    <p:sldId id="2255" r:id="rId61"/>
    <p:sldId id="2256" r:id="rId62"/>
    <p:sldId id="1450" r:id="rId63"/>
    <p:sldId id="1451" r:id="rId64"/>
    <p:sldId id="1349" r:id="rId65"/>
    <p:sldId id="1350" r:id="rId66"/>
    <p:sldId id="1351" r:id="rId67"/>
    <p:sldId id="1352" r:id="rId68"/>
    <p:sldId id="1353" r:id="rId69"/>
    <p:sldId id="1354" r:id="rId70"/>
    <p:sldId id="1387" r:id="rId71"/>
    <p:sldId id="1388" r:id="rId72"/>
    <p:sldId id="1389" r:id="rId73"/>
    <p:sldId id="1390" r:id="rId74"/>
    <p:sldId id="1355" r:id="rId75"/>
    <p:sldId id="1356" r:id="rId76"/>
    <p:sldId id="1357" r:id="rId77"/>
    <p:sldId id="1358" r:id="rId78"/>
    <p:sldId id="1359" r:id="rId79"/>
    <p:sldId id="1360" r:id="rId80"/>
    <p:sldId id="1361" r:id="rId81"/>
    <p:sldId id="1362" r:id="rId82"/>
    <p:sldId id="1363" r:id="rId83"/>
    <p:sldId id="1364" r:id="rId84"/>
    <p:sldId id="1365" r:id="rId85"/>
    <p:sldId id="1366" r:id="rId86"/>
    <p:sldId id="1367" r:id="rId87"/>
    <p:sldId id="1368" r:id="rId88"/>
    <p:sldId id="1369" r:id="rId89"/>
    <p:sldId id="1370" r:id="rId90"/>
    <p:sldId id="1371" r:id="rId91"/>
    <p:sldId id="1372" r:id="rId92"/>
    <p:sldId id="1373" r:id="rId93"/>
    <p:sldId id="1374" r:id="rId94"/>
    <p:sldId id="1375" r:id="rId95"/>
    <p:sldId id="1376" r:id="rId96"/>
    <p:sldId id="1377" r:id="rId97"/>
    <p:sldId id="1378" r:id="rId98"/>
    <p:sldId id="1379" r:id="rId99"/>
    <p:sldId id="2257" r:id="rId100"/>
    <p:sldId id="2312" r:id="rId101"/>
    <p:sldId id="2313" r:id="rId102"/>
    <p:sldId id="2314" r:id="rId103"/>
    <p:sldId id="2315" r:id="rId104"/>
    <p:sldId id="2316" r:id="rId105"/>
    <p:sldId id="2317" r:id="rId106"/>
    <p:sldId id="2318" r:id="rId107"/>
    <p:sldId id="1649" r:id="rId108"/>
    <p:sldId id="1650" r:id="rId109"/>
    <p:sldId id="1651" r:id="rId110"/>
    <p:sldId id="1652" r:id="rId111"/>
    <p:sldId id="2239" r:id="rId112"/>
    <p:sldId id="2240" r:id="rId113"/>
    <p:sldId id="2241" r:id="rId114"/>
    <p:sldId id="2242" r:id="rId115"/>
    <p:sldId id="2243"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95056" autoAdjust="0"/>
  </p:normalViewPr>
  <p:slideViewPr>
    <p:cSldViewPr snapToGrid="0">
      <p:cViewPr varScale="1">
        <p:scale>
          <a:sx n="84" d="100"/>
          <a:sy n="84" d="100"/>
        </p:scale>
        <p:origin x="208" y="8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5" Type="http://schemas.openxmlformats.org/officeDocument/2006/relationships/image" Target="../media/image29.emf"/><Relationship Id="rId4"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4"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9" Type="http://schemas.openxmlformats.org/officeDocument/2006/relationships/image" Target="../media/image6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7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18.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C95-9DEC-440D-BB1F-C97B41D82B62}"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84A19-BF6F-4673-9387-A13B23E95689}" type="slidenum">
              <a:rPr lang="en-US" smtClean="0"/>
              <a:t>‹#›</a:t>
            </a:fld>
            <a:endParaRPr lang="en-US"/>
          </a:p>
        </p:txBody>
      </p:sp>
    </p:spTree>
    <p:extLst>
      <p:ext uri="{BB962C8B-B14F-4D97-AF65-F5344CB8AC3E}">
        <p14:creationId xmlns:p14="http://schemas.microsoft.com/office/powerpoint/2010/main" val="77875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a:t>
            </a:fld>
            <a:endParaRPr lang="en-US" altLang="en-US" dirty="0"/>
          </a:p>
        </p:txBody>
      </p:sp>
    </p:spTree>
    <p:extLst>
      <p:ext uri="{BB962C8B-B14F-4D97-AF65-F5344CB8AC3E}">
        <p14:creationId xmlns:p14="http://schemas.microsoft.com/office/powerpoint/2010/main" val="1866135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16</a:t>
            </a:fld>
            <a:endParaRPr lang="en-US" altLang="en-US" dirty="0"/>
          </a:p>
        </p:txBody>
      </p:sp>
    </p:spTree>
    <p:extLst>
      <p:ext uri="{BB962C8B-B14F-4D97-AF65-F5344CB8AC3E}">
        <p14:creationId xmlns:p14="http://schemas.microsoft.com/office/powerpoint/2010/main" val="279580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17</a:t>
            </a:fld>
            <a:endParaRPr lang="en-US" altLang="en-US" dirty="0"/>
          </a:p>
        </p:txBody>
      </p:sp>
    </p:spTree>
    <p:extLst>
      <p:ext uri="{BB962C8B-B14F-4D97-AF65-F5344CB8AC3E}">
        <p14:creationId xmlns:p14="http://schemas.microsoft.com/office/powerpoint/2010/main" val="3738290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18</a:t>
            </a:fld>
            <a:endParaRPr lang="en-US" altLang="en-US" dirty="0"/>
          </a:p>
        </p:txBody>
      </p:sp>
    </p:spTree>
    <p:extLst>
      <p:ext uri="{BB962C8B-B14F-4D97-AF65-F5344CB8AC3E}">
        <p14:creationId xmlns:p14="http://schemas.microsoft.com/office/powerpoint/2010/main" val="273440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19</a:t>
            </a:fld>
            <a:endParaRPr lang="en-US" altLang="en-US" dirty="0"/>
          </a:p>
        </p:txBody>
      </p:sp>
    </p:spTree>
    <p:extLst>
      <p:ext uri="{BB962C8B-B14F-4D97-AF65-F5344CB8AC3E}">
        <p14:creationId xmlns:p14="http://schemas.microsoft.com/office/powerpoint/2010/main" val="95872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D7AB1B-E914-3843-983F-614B9F1F16B2}"/>
              </a:ext>
            </a:extLst>
          </p:cNvPr>
          <p:cNvSpPr>
            <a:spLocks noGrp="1" noChangeArrowheads="1"/>
          </p:cNvSpPr>
          <p:nvPr>
            <p:ph type="sldNum" sz="quarter" idx="5"/>
          </p:nvPr>
        </p:nvSpPr>
        <p:spPr>
          <a:ln/>
        </p:spPr>
        <p:txBody>
          <a:bodyPr/>
          <a:lstStyle/>
          <a:p>
            <a:fld id="{70621196-40CB-7C41-B958-C8B5EF25A986}" type="slidenum">
              <a:rPr lang="en-US" altLang="en-US"/>
              <a:pPr/>
              <a:t>28</a:t>
            </a:fld>
            <a:endParaRPr lang="en-US" altLang="en-US"/>
          </a:p>
        </p:txBody>
      </p:sp>
      <p:sp>
        <p:nvSpPr>
          <p:cNvPr id="10242" name="Rectangle 2">
            <a:extLst>
              <a:ext uri="{FF2B5EF4-FFF2-40B4-BE49-F238E27FC236}">
                <a16:creationId xmlns:a16="http://schemas.microsoft.com/office/drawing/2014/main" id="{CC9354A9-D708-4442-AB91-35A5473C730D}"/>
              </a:ext>
            </a:extLst>
          </p:cNvPr>
          <p:cNvSpPr>
            <a:spLocks noChangeArrowheads="1" noTextEdit="1"/>
          </p:cNvSpPr>
          <p:nvPr>
            <p:ph type="sldImg"/>
          </p:nvPr>
        </p:nvSpPr>
        <p:spPr>
          <a:ln/>
        </p:spPr>
      </p:sp>
      <p:sp>
        <p:nvSpPr>
          <p:cNvPr id="10243" name="Rectangle 3">
            <a:extLst>
              <a:ext uri="{FF2B5EF4-FFF2-40B4-BE49-F238E27FC236}">
                <a16:creationId xmlns:a16="http://schemas.microsoft.com/office/drawing/2014/main" id="{2F918F5B-920C-4147-8894-5513DA4EAAE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0263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FA147E-686C-8F41-9008-B224092ABF3F}"/>
              </a:ext>
            </a:extLst>
          </p:cNvPr>
          <p:cNvSpPr>
            <a:spLocks noGrp="1" noChangeArrowheads="1"/>
          </p:cNvSpPr>
          <p:nvPr>
            <p:ph type="sldNum" sz="quarter" idx="5"/>
          </p:nvPr>
        </p:nvSpPr>
        <p:spPr>
          <a:ln/>
        </p:spPr>
        <p:txBody>
          <a:bodyPr/>
          <a:lstStyle/>
          <a:p>
            <a:fld id="{D27E9CD9-B873-674D-957F-834501756002}" type="slidenum">
              <a:rPr lang="en-US" altLang="en-US"/>
              <a:pPr/>
              <a:t>29</a:t>
            </a:fld>
            <a:endParaRPr lang="en-US" altLang="en-US"/>
          </a:p>
        </p:txBody>
      </p:sp>
      <p:sp>
        <p:nvSpPr>
          <p:cNvPr id="15362" name="Rectangle 2">
            <a:extLst>
              <a:ext uri="{FF2B5EF4-FFF2-40B4-BE49-F238E27FC236}">
                <a16:creationId xmlns:a16="http://schemas.microsoft.com/office/drawing/2014/main" id="{9DCE69D8-74B2-1C40-A853-B116A5BF7F0D}"/>
              </a:ext>
            </a:extLst>
          </p:cNvPr>
          <p:cNvSpPr>
            <a:spLocks noChangeArrowheads="1" noTextEdit="1"/>
          </p:cNvSpPr>
          <p:nvPr>
            <p:ph type="sldImg"/>
          </p:nvPr>
        </p:nvSpPr>
        <p:spPr>
          <a:ln/>
        </p:spPr>
      </p:sp>
      <p:sp>
        <p:nvSpPr>
          <p:cNvPr id="15363" name="Rectangle 3">
            <a:extLst>
              <a:ext uri="{FF2B5EF4-FFF2-40B4-BE49-F238E27FC236}">
                <a16:creationId xmlns:a16="http://schemas.microsoft.com/office/drawing/2014/main" id="{5C6814F8-4EF1-BA48-AE89-AD5D5F6EF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109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593E758-18DD-AA40-8627-9685F7AFE1E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9pPr>
          </a:lstStyle>
          <a:p>
            <a:pPr eaLnBrk="1"/>
            <a:fld id="{68B6D734-F785-6142-A9D2-C88B6CFA90BF}" type="slidenum">
              <a:rPr lang="en-US" altLang="en-US">
                <a:solidFill>
                  <a:srgbClr val="FFFFFF"/>
                </a:solidFill>
                <a:latin typeface="Times New Roman" panose="02020603050405020304" pitchFamily="18" charset="0"/>
              </a:rPr>
              <a:pPr eaLnBrk="1"/>
              <a:t>39</a:t>
            </a:fld>
            <a:endParaRPr lang="en-US" altLang="en-US">
              <a:solidFill>
                <a:srgbClr val="FFFFFF"/>
              </a:solidFill>
              <a:latin typeface="Times New Roman" panose="02020603050405020304" pitchFamily="18" charset="0"/>
            </a:endParaRPr>
          </a:p>
        </p:txBody>
      </p:sp>
      <p:sp>
        <p:nvSpPr>
          <p:cNvPr id="38915" name="Text Box 1">
            <a:extLst>
              <a:ext uri="{FF2B5EF4-FFF2-40B4-BE49-F238E27FC236}">
                <a16:creationId xmlns:a16="http://schemas.microsoft.com/office/drawing/2014/main" id="{18292D32-BCB9-F941-8F35-CE99DF9B29AC}"/>
              </a:ext>
            </a:extLst>
          </p:cNvPr>
          <p:cNvSpPr txBox="1">
            <a:spLocks noChangeArrowheads="1"/>
          </p:cNvSpPr>
          <p:nvPr/>
        </p:nvSpPr>
        <p:spPr bwMode="auto">
          <a:xfrm>
            <a:off x="1106488" y="812800"/>
            <a:ext cx="5345112" cy="4008438"/>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38916" name="Rectangle 2">
            <a:extLst>
              <a:ext uri="{FF2B5EF4-FFF2-40B4-BE49-F238E27FC236}">
                <a16:creationId xmlns:a16="http://schemas.microsoft.com/office/drawing/2014/main" id="{CB53EC91-1E48-A84C-B750-41198FE0EF37}"/>
              </a:ext>
            </a:extLst>
          </p:cNvPr>
          <p:cNvSpPr txBox="1">
            <a:spLocks noChangeArrowheads="1"/>
          </p:cNvSpPr>
          <p:nvPr>
            <p:ph type="body"/>
          </p:nvPr>
        </p:nvSpPr>
        <p:spPr>
          <a:xfrm>
            <a:off x="755650" y="5078413"/>
            <a:ext cx="6046788" cy="4810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1335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593E758-18DD-AA40-8627-9685F7AFE1E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9pPr>
          </a:lstStyle>
          <a:p>
            <a:pPr eaLnBrk="1"/>
            <a:fld id="{68B6D734-F785-6142-A9D2-C88B6CFA90BF}" type="slidenum">
              <a:rPr lang="en-US" altLang="en-US">
                <a:solidFill>
                  <a:srgbClr val="FFFFFF"/>
                </a:solidFill>
                <a:latin typeface="Times New Roman" panose="02020603050405020304" pitchFamily="18" charset="0"/>
              </a:rPr>
              <a:pPr eaLnBrk="1"/>
              <a:t>40</a:t>
            </a:fld>
            <a:endParaRPr lang="en-US" altLang="en-US">
              <a:solidFill>
                <a:srgbClr val="FFFFFF"/>
              </a:solidFill>
              <a:latin typeface="Times New Roman" panose="02020603050405020304" pitchFamily="18" charset="0"/>
            </a:endParaRPr>
          </a:p>
        </p:txBody>
      </p:sp>
      <p:sp>
        <p:nvSpPr>
          <p:cNvPr id="38915" name="Text Box 1">
            <a:extLst>
              <a:ext uri="{FF2B5EF4-FFF2-40B4-BE49-F238E27FC236}">
                <a16:creationId xmlns:a16="http://schemas.microsoft.com/office/drawing/2014/main" id="{18292D32-BCB9-F941-8F35-CE99DF9B29AC}"/>
              </a:ext>
            </a:extLst>
          </p:cNvPr>
          <p:cNvSpPr txBox="1">
            <a:spLocks noChangeArrowheads="1"/>
          </p:cNvSpPr>
          <p:nvPr/>
        </p:nvSpPr>
        <p:spPr bwMode="auto">
          <a:xfrm>
            <a:off x="1106488" y="812800"/>
            <a:ext cx="5345112" cy="4008438"/>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38916" name="Rectangle 2">
            <a:extLst>
              <a:ext uri="{FF2B5EF4-FFF2-40B4-BE49-F238E27FC236}">
                <a16:creationId xmlns:a16="http://schemas.microsoft.com/office/drawing/2014/main" id="{CB53EC91-1E48-A84C-B750-41198FE0EF37}"/>
              </a:ext>
            </a:extLst>
          </p:cNvPr>
          <p:cNvSpPr txBox="1">
            <a:spLocks noChangeArrowheads="1"/>
          </p:cNvSpPr>
          <p:nvPr>
            <p:ph type="body"/>
          </p:nvPr>
        </p:nvSpPr>
        <p:spPr>
          <a:xfrm>
            <a:off x="755650" y="5078413"/>
            <a:ext cx="6046788" cy="4810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36719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6BB2188-2FDC-5C46-AED7-72064EE6103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9pPr>
          </a:lstStyle>
          <a:p>
            <a:pPr eaLnBrk="1"/>
            <a:fld id="{A2F6FFC8-EA70-FB42-A948-2F35A14473BA}" type="slidenum">
              <a:rPr lang="en-US" altLang="en-US">
                <a:solidFill>
                  <a:srgbClr val="FFFFFF"/>
                </a:solidFill>
                <a:latin typeface="Times New Roman" panose="02020603050405020304" pitchFamily="18" charset="0"/>
              </a:rPr>
              <a:pPr eaLnBrk="1"/>
              <a:t>41</a:t>
            </a:fld>
            <a:endParaRPr lang="en-US" altLang="en-US">
              <a:solidFill>
                <a:srgbClr val="FFFFFF"/>
              </a:solidFill>
              <a:latin typeface="Times New Roman" panose="02020603050405020304" pitchFamily="18" charset="0"/>
            </a:endParaRPr>
          </a:p>
        </p:txBody>
      </p:sp>
      <p:sp>
        <p:nvSpPr>
          <p:cNvPr id="41987" name="Text Box 1">
            <a:extLst>
              <a:ext uri="{FF2B5EF4-FFF2-40B4-BE49-F238E27FC236}">
                <a16:creationId xmlns:a16="http://schemas.microsoft.com/office/drawing/2014/main" id="{944850ED-BE20-5943-B80B-7A8CF6EC7299}"/>
              </a:ext>
            </a:extLst>
          </p:cNvPr>
          <p:cNvSpPr txBox="1">
            <a:spLocks noChangeArrowheads="1"/>
          </p:cNvSpPr>
          <p:nvPr/>
        </p:nvSpPr>
        <p:spPr bwMode="auto">
          <a:xfrm>
            <a:off x="1106488" y="812800"/>
            <a:ext cx="5345112" cy="4008438"/>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41988" name="Rectangle 2">
            <a:extLst>
              <a:ext uri="{FF2B5EF4-FFF2-40B4-BE49-F238E27FC236}">
                <a16:creationId xmlns:a16="http://schemas.microsoft.com/office/drawing/2014/main" id="{97D4EBA1-ED69-D54D-8F44-81EA40A1A11E}"/>
              </a:ext>
            </a:extLst>
          </p:cNvPr>
          <p:cNvSpPr txBox="1">
            <a:spLocks noChangeArrowheads="1"/>
          </p:cNvSpPr>
          <p:nvPr>
            <p:ph type="body"/>
          </p:nvPr>
        </p:nvSpPr>
        <p:spPr>
          <a:xfrm>
            <a:off x="755650" y="5078413"/>
            <a:ext cx="6046788" cy="4810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994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1E95A5A1-5D76-FA47-BB60-DABC3408520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defRPr>
            </a:lvl9pPr>
          </a:lstStyle>
          <a:p>
            <a:pPr eaLnBrk="1"/>
            <a:fld id="{5ABCB734-C78B-394B-B90C-3B8CAAE82728}" type="slidenum">
              <a:rPr lang="en-US" altLang="en-US">
                <a:solidFill>
                  <a:srgbClr val="FFFFFF"/>
                </a:solidFill>
                <a:latin typeface="Times New Roman" panose="02020603050405020304" pitchFamily="18" charset="0"/>
              </a:rPr>
              <a:pPr eaLnBrk="1"/>
              <a:t>42</a:t>
            </a:fld>
            <a:endParaRPr lang="en-US" altLang="en-US">
              <a:solidFill>
                <a:srgbClr val="FFFFFF"/>
              </a:solidFill>
              <a:latin typeface="Times New Roman" panose="02020603050405020304" pitchFamily="18" charset="0"/>
            </a:endParaRPr>
          </a:p>
        </p:txBody>
      </p:sp>
      <p:sp>
        <p:nvSpPr>
          <p:cNvPr id="43011" name="Text Box 1">
            <a:extLst>
              <a:ext uri="{FF2B5EF4-FFF2-40B4-BE49-F238E27FC236}">
                <a16:creationId xmlns:a16="http://schemas.microsoft.com/office/drawing/2014/main" id="{5FBD0AE7-8C08-054F-BC5D-6588D5B0EF1D}"/>
              </a:ext>
            </a:extLst>
          </p:cNvPr>
          <p:cNvSpPr txBox="1">
            <a:spLocks noChangeArrowheads="1"/>
          </p:cNvSpPr>
          <p:nvPr/>
        </p:nvSpPr>
        <p:spPr bwMode="auto">
          <a:xfrm>
            <a:off x="1106488" y="812800"/>
            <a:ext cx="5345112" cy="4008438"/>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43012" name="Rectangle 2">
            <a:extLst>
              <a:ext uri="{FF2B5EF4-FFF2-40B4-BE49-F238E27FC236}">
                <a16:creationId xmlns:a16="http://schemas.microsoft.com/office/drawing/2014/main" id="{BA83B977-57C3-B948-9F00-96B016D7797F}"/>
              </a:ext>
            </a:extLst>
          </p:cNvPr>
          <p:cNvSpPr txBox="1">
            <a:spLocks noChangeArrowheads="1"/>
          </p:cNvSpPr>
          <p:nvPr>
            <p:ph type="body"/>
          </p:nvPr>
        </p:nvSpPr>
        <p:spPr>
          <a:xfrm>
            <a:off x="755650" y="5078413"/>
            <a:ext cx="6046788" cy="4810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418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a:t>
            </a:fld>
            <a:endParaRPr lang="en-US" altLang="en-US" dirty="0"/>
          </a:p>
        </p:txBody>
      </p:sp>
    </p:spTree>
    <p:extLst>
      <p:ext uri="{BB962C8B-B14F-4D97-AF65-F5344CB8AC3E}">
        <p14:creationId xmlns:p14="http://schemas.microsoft.com/office/powerpoint/2010/main" val="3247147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Before we discuss how to evaluate a density estimator, we need to understand the concept of independence</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fld id="{421DE6AC-D831-4E1C-B83F-7E605D2B3EB4}" type="slidenum">
              <a:rPr lang="en-US" altLang="en-US" sz="1200"/>
              <a:pPr eaLnBrk="1" hangingPunct="1"/>
              <a:t>56</a:t>
            </a:fld>
            <a:endParaRPr lang="en-US" altLang="en-US" sz="1200"/>
          </a:p>
        </p:txBody>
      </p:sp>
    </p:spTree>
    <p:extLst>
      <p:ext uri="{BB962C8B-B14F-4D97-AF65-F5344CB8AC3E}">
        <p14:creationId xmlns:p14="http://schemas.microsoft.com/office/powerpoint/2010/main" val="389708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What is M????  -- the the joint density table that we learned from the table!</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fld id="{A06B3372-8BBC-4126-AA80-4B90DFFC9147}" type="slidenum">
              <a:rPr lang="en-US" altLang="en-US" sz="1200"/>
              <a:pPr eaLnBrk="1" hangingPunct="1"/>
              <a:t>60</a:t>
            </a:fld>
            <a:endParaRPr lang="en-US" altLang="en-US" sz="1200"/>
          </a:p>
        </p:txBody>
      </p:sp>
    </p:spTree>
    <p:extLst>
      <p:ext uri="{BB962C8B-B14F-4D97-AF65-F5344CB8AC3E}">
        <p14:creationId xmlns:p14="http://schemas.microsoft.com/office/powerpoint/2010/main" val="3901139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16 &gt; 4 </a:t>
            </a:r>
          </a:p>
          <a:p>
            <a:pPr eaLnBrk="1" hangingPunct="1">
              <a:spcBef>
                <a:spcPct val="0"/>
              </a:spcBef>
            </a:pPr>
            <a:r>
              <a:rPr lang="en-US" altLang="en-US">
                <a:ea typeface="ＭＳ Ｐゴシック" panose="020B0600070205080204" pitchFamily="34" charset="-128"/>
              </a:rPr>
              <a:t>Log 16 &gt; log 4</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fld id="{44CA4207-9823-4C37-85E8-03228E33C4C9}" type="slidenum">
              <a:rPr lang="en-US" altLang="en-US" sz="1200"/>
              <a:pPr eaLnBrk="1" hangingPunct="1"/>
              <a:t>61</a:t>
            </a:fld>
            <a:endParaRPr lang="en-US" altLang="en-US" sz="1200"/>
          </a:p>
        </p:txBody>
      </p:sp>
    </p:spTree>
    <p:extLst>
      <p:ext uri="{BB962C8B-B14F-4D97-AF65-F5344CB8AC3E}">
        <p14:creationId xmlns:p14="http://schemas.microsoft.com/office/powerpoint/2010/main" val="5396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64</a:t>
            </a:fld>
            <a:endParaRPr lang="en-US" altLang="en-US" dirty="0"/>
          </a:p>
        </p:txBody>
      </p:sp>
    </p:spTree>
    <p:extLst>
      <p:ext uri="{BB962C8B-B14F-4D97-AF65-F5344CB8AC3E}">
        <p14:creationId xmlns:p14="http://schemas.microsoft.com/office/powerpoint/2010/main" val="283187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65</a:t>
            </a:fld>
            <a:endParaRPr lang="en-US" altLang="en-US" dirty="0"/>
          </a:p>
        </p:txBody>
      </p:sp>
    </p:spTree>
    <p:extLst>
      <p:ext uri="{BB962C8B-B14F-4D97-AF65-F5344CB8AC3E}">
        <p14:creationId xmlns:p14="http://schemas.microsoft.com/office/powerpoint/2010/main" val="1214405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66</a:t>
            </a:fld>
            <a:endParaRPr lang="en-US" altLang="en-US" dirty="0"/>
          </a:p>
        </p:txBody>
      </p:sp>
    </p:spTree>
    <p:extLst>
      <p:ext uri="{BB962C8B-B14F-4D97-AF65-F5344CB8AC3E}">
        <p14:creationId xmlns:p14="http://schemas.microsoft.com/office/powerpoint/2010/main" val="1016456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67</a:t>
            </a:fld>
            <a:endParaRPr lang="en-US" altLang="en-US" dirty="0"/>
          </a:p>
        </p:txBody>
      </p:sp>
    </p:spTree>
    <p:extLst>
      <p:ext uri="{BB962C8B-B14F-4D97-AF65-F5344CB8AC3E}">
        <p14:creationId xmlns:p14="http://schemas.microsoft.com/office/powerpoint/2010/main" val="3569224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68</a:t>
            </a:fld>
            <a:endParaRPr lang="en-US" altLang="en-US" dirty="0"/>
          </a:p>
        </p:txBody>
      </p:sp>
    </p:spTree>
    <p:extLst>
      <p:ext uri="{BB962C8B-B14F-4D97-AF65-F5344CB8AC3E}">
        <p14:creationId xmlns:p14="http://schemas.microsoft.com/office/powerpoint/2010/main" val="1152785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69</a:t>
            </a:fld>
            <a:endParaRPr lang="en-US" altLang="en-US" dirty="0"/>
          </a:p>
        </p:txBody>
      </p:sp>
    </p:spTree>
    <p:extLst>
      <p:ext uri="{BB962C8B-B14F-4D97-AF65-F5344CB8AC3E}">
        <p14:creationId xmlns:p14="http://schemas.microsoft.com/office/powerpoint/2010/main" val="441188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70</a:t>
            </a:fld>
            <a:endParaRPr lang="en-US" altLang="en-US" dirty="0"/>
          </a:p>
        </p:txBody>
      </p:sp>
    </p:spTree>
    <p:extLst>
      <p:ext uri="{BB962C8B-B14F-4D97-AF65-F5344CB8AC3E}">
        <p14:creationId xmlns:p14="http://schemas.microsoft.com/office/powerpoint/2010/main" val="346351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8EF9A1F7-A4B6-4ADC-9A2F-0A37F7D3B8BD}" type="slidenum">
              <a:rPr lang="en-US" altLang="en-US" sz="1200"/>
              <a:pPr/>
              <a:t>9</a:t>
            </a:fld>
            <a:endParaRPr lang="en-US" altLang="en-US" sz="1200"/>
          </a:p>
        </p:txBody>
      </p:sp>
      <p:sp>
        <p:nvSpPr>
          <p:cNvPr id="84995" name="Rectangle 2"/>
          <p:cNvSpPr>
            <a:spLocks noGrp="1" noRot="1" noChangeAspect="1" noChangeArrowheads="1" noTextEdit="1"/>
          </p:cNvSpPr>
          <p:nvPr>
            <p:ph type="sldImg"/>
          </p:nvPr>
        </p:nvSpPr>
        <p:spPr>
          <a:ln cap="flat"/>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491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71</a:t>
            </a:fld>
            <a:endParaRPr lang="en-US" altLang="en-US" dirty="0"/>
          </a:p>
        </p:txBody>
      </p:sp>
    </p:spTree>
    <p:extLst>
      <p:ext uri="{BB962C8B-B14F-4D97-AF65-F5344CB8AC3E}">
        <p14:creationId xmlns:p14="http://schemas.microsoft.com/office/powerpoint/2010/main" val="683100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72</a:t>
            </a:fld>
            <a:endParaRPr lang="en-US" altLang="en-US" dirty="0"/>
          </a:p>
        </p:txBody>
      </p:sp>
    </p:spTree>
    <p:extLst>
      <p:ext uri="{BB962C8B-B14F-4D97-AF65-F5344CB8AC3E}">
        <p14:creationId xmlns:p14="http://schemas.microsoft.com/office/powerpoint/2010/main" val="579902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73</a:t>
            </a:fld>
            <a:endParaRPr lang="en-US" altLang="en-US" dirty="0"/>
          </a:p>
        </p:txBody>
      </p:sp>
    </p:spTree>
    <p:extLst>
      <p:ext uri="{BB962C8B-B14F-4D97-AF65-F5344CB8AC3E}">
        <p14:creationId xmlns:p14="http://schemas.microsoft.com/office/powerpoint/2010/main" val="943612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74</a:t>
            </a:fld>
            <a:endParaRPr lang="en-US" altLang="en-US" dirty="0"/>
          </a:p>
        </p:txBody>
      </p:sp>
    </p:spTree>
    <p:extLst>
      <p:ext uri="{BB962C8B-B14F-4D97-AF65-F5344CB8AC3E}">
        <p14:creationId xmlns:p14="http://schemas.microsoft.com/office/powerpoint/2010/main" val="885155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75</a:t>
            </a:fld>
            <a:endParaRPr lang="en-US" altLang="en-US" dirty="0"/>
          </a:p>
        </p:txBody>
      </p:sp>
    </p:spTree>
    <p:extLst>
      <p:ext uri="{BB962C8B-B14F-4D97-AF65-F5344CB8AC3E}">
        <p14:creationId xmlns:p14="http://schemas.microsoft.com/office/powerpoint/2010/main" val="2087327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76</a:t>
            </a:fld>
            <a:endParaRPr lang="en-US" altLang="en-US" dirty="0"/>
          </a:p>
        </p:txBody>
      </p:sp>
    </p:spTree>
    <p:extLst>
      <p:ext uri="{BB962C8B-B14F-4D97-AF65-F5344CB8AC3E}">
        <p14:creationId xmlns:p14="http://schemas.microsoft.com/office/powerpoint/2010/main" val="115306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77</a:t>
            </a:fld>
            <a:endParaRPr lang="en-US" altLang="en-US" dirty="0"/>
          </a:p>
        </p:txBody>
      </p:sp>
    </p:spTree>
    <p:extLst>
      <p:ext uri="{BB962C8B-B14F-4D97-AF65-F5344CB8AC3E}">
        <p14:creationId xmlns:p14="http://schemas.microsoft.com/office/powerpoint/2010/main" val="2380715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78</a:t>
            </a:fld>
            <a:endParaRPr lang="en-US" altLang="en-US" dirty="0"/>
          </a:p>
        </p:txBody>
      </p:sp>
    </p:spTree>
    <p:extLst>
      <p:ext uri="{BB962C8B-B14F-4D97-AF65-F5344CB8AC3E}">
        <p14:creationId xmlns:p14="http://schemas.microsoft.com/office/powerpoint/2010/main" val="2566434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79</a:t>
            </a:fld>
            <a:endParaRPr lang="en-US" altLang="en-US" dirty="0"/>
          </a:p>
        </p:txBody>
      </p:sp>
    </p:spTree>
    <p:extLst>
      <p:ext uri="{BB962C8B-B14F-4D97-AF65-F5344CB8AC3E}">
        <p14:creationId xmlns:p14="http://schemas.microsoft.com/office/powerpoint/2010/main" val="3028145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80</a:t>
            </a:fld>
            <a:endParaRPr lang="en-US" altLang="en-US" dirty="0"/>
          </a:p>
        </p:txBody>
      </p:sp>
    </p:spTree>
    <p:extLst>
      <p:ext uri="{BB962C8B-B14F-4D97-AF65-F5344CB8AC3E}">
        <p14:creationId xmlns:p14="http://schemas.microsoft.com/office/powerpoint/2010/main" val="288275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10</a:t>
            </a:fld>
            <a:endParaRPr lang="en-US" altLang="en-US" dirty="0"/>
          </a:p>
        </p:txBody>
      </p:sp>
    </p:spTree>
    <p:extLst>
      <p:ext uri="{BB962C8B-B14F-4D97-AF65-F5344CB8AC3E}">
        <p14:creationId xmlns:p14="http://schemas.microsoft.com/office/powerpoint/2010/main" val="766124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81</a:t>
            </a:fld>
            <a:endParaRPr lang="en-US" altLang="en-US" dirty="0"/>
          </a:p>
        </p:txBody>
      </p:sp>
    </p:spTree>
    <p:extLst>
      <p:ext uri="{BB962C8B-B14F-4D97-AF65-F5344CB8AC3E}">
        <p14:creationId xmlns:p14="http://schemas.microsoft.com/office/powerpoint/2010/main" val="1389355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82</a:t>
            </a:fld>
            <a:endParaRPr lang="en-US" altLang="en-US" dirty="0"/>
          </a:p>
        </p:txBody>
      </p:sp>
    </p:spTree>
    <p:extLst>
      <p:ext uri="{BB962C8B-B14F-4D97-AF65-F5344CB8AC3E}">
        <p14:creationId xmlns:p14="http://schemas.microsoft.com/office/powerpoint/2010/main" val="2561702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83</a:t>
            </a:fld>
            <a:endParaRPr lang="en-US" altLang="en-US" dirty="0"/>
          </a:p>
        </p:txBody>
      </p:sp>
    </p:spTree>
    <p:extLst>
      <p:ext uri="{BB962C8B-B14F-4D97-AF65-F5344CB8AC3E}">
        <p14:creationId xmlns:p14="http://schemas.microsoft.com/office/powerpoint/2010/main" val="3207609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84</a:t>
            </a:fld>
            <a:endParaRPr lang="en-US" altLang="en-US" dirty="0"/>
          </a:p>
        </p:txBody>
      </p:sp>
    </p:spTree>
    <p:extLst>
      <p:ext uri="{BB962C8B-B14F-4D97-AF65-F5344CB8AC3E}">
        <p14:creationId xmlns:p14="http://schemas.microsoft.com/office/powerpoint/2010/main" val="1672504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85</a:t>
            </a:fld>
            <a:endParaRPr lang="en-US" altLang="en-US" dirty="0"/>
          </a:p>
        </p:txBody>
      </p:sp>
    </p:spTree>
    <p:extLst>
      <p:ext uri="{BB962C8B-B14F-4D97-AF65-F5344CB8AC3E}">
        <p14:creationId xmlns:p14="http://schemas.microsoft.com/office/powerpoint/2010/main" val="200619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86</a:t>
            </a:fld>
            <a:endParaRPr lang="en-US" altLang="en-US" dirty="0"/>
          </a:p>
        </p:txBody>
      </p:sp>
    </p:spTree>
    <p:extLst>
      <p:ext uri="{BB962C8B-B14F-4D97-AF65-F5344CB8AC3E}">
        <p14:creationId xmlns:p14="http://schemas.microsoft.com/office/powerpoint/2010/main" val="231432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ma14="http://schemas.microsoft.com/office/mac/drawingml/2011/main" xmlns="" val="1"/>
            </a:ext>
          </a:extLst>
        </p:spPr>
      </p:sp>
      <p:sp>
        <p:nvSpPr>
          <p:cNvPr id="52226"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359214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ma14="http://schemas.microsoft.com/office/mac/drawingml/2011/main" xmlns="" val="1"/>
            </a:ext>
          </a:extLst>
        </p:spPr>
      </p:sp>
      <p:sp>
        <p:nvSpPr>
          <p:cNvPr id="54274"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84523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ma14="http://schemas.microsoft.com/office/mac/drawingml/2011/main" xmlns="" val="1"/>
            </a:ext>
          </a:extLst>
        </p:spPr>
      </p:sp>
      <p:sp>
        <p:nvSpPr>
          <p:cNvPr id="56322"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r>
              <a:rPr lang="en-US" altLang="en-US">
                <a:latin typeface="Times New Roman" panose="02020603050405020304" pitchFamily="18" charset="0"/>
                <a:ea typeface="ＭＳ Ｐゴシック" panose="020B0600070205080204" pitchFamily="34" charset="-128"/>
              </a:rPr>
              <a:t>Say you have a 57.5% chance of winning each and every bet.  How many winners can you expect in the next 21 bets?</a:t>
            </a:r>
          </a:p>
          <a:p>
            <a:r>
              <a:rPr lang="en-US" altLang="en-US">
                <a:latin typeface="Times New Roman" panose="02020603050405020304" pitchFamily="18" charset="0"/>
                <a:ea typeface="ＭＳ Ｐゴシック" panose="020B0600070205080204" pitchFamily="34" charset="-128"/>
              </a:rPr>
              <a:t>57.5% of 21 is 12.075, so you can expect a win loss record of 12-9</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But this is not the only thing that can happen, several other outcomes are very likely.  The graph shows the binomial distribution of all possible outcomes.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Although 12-9 is the most “likely” is will occur only slightly more than 17% of the time.  That’s about 1 in 6 so in real life you can figure you’ll get an outcome other than 12-9 about 5 of 6 times. </a:t>
            </a:r>
          </a:p>
        </p:txBody>
      </p:sp>
    </p:spTree>
    <p:extLst>
      <p:ext uri="{BB962C8B-B14F-4D97-AF65-F5344CB8AC3E}">
        <p14:creationId xmlns:p14="http://schemas.microsoft.com/office/powerpoint/2010/main" val="3060270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ma14="http://schemas.microsoft.com/office/mac/drawingml/2011/main" xmlns="" val="1"/>
            </a:ext>
          </a:extLst>
        </p:spPr>
      </p:sp>
      <p:sp>
        <p:nvSpPr>
          <p:cNvPr id="58370"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46561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11</a:t>
            </a:fld>
            <a:endParaRPr lang="en-US" altLang="en-US" dirty="0"/>
          </a:p>
        </p:txBody>
      </p:sp>
    </p:spTree>
    <p:extLst>
      <p:ext uri="{BB962C8B-B14F-4D97-AF65-F5344CB8AC3E}">
        <p14:creationId xmlns:p14="http://schemas.microsoft.com/office/powerpoint/2010/main" val="472737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ma14="http://schemas.microsoft.com/office/mac/drawingml/2011/main" xmlns="" val="1"/>
            </a:ext>
          </a:extLst>
        </p:spPr>
      </p:sp>
      <p:sp>
        <p:nvSpPr>
          <p:cNvPr id="60418"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2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ma14="http://schemas.microsoft.com/office/mac/drawingml/2011/main" xmlns="" val="1"/>
            </a:ext>
          </a:extLst>
        </p:spPr>
      </p:sp>
      <p:sp>
        <p:nvSpPr>
          <p:cNvPr id="62466" name="Rectangle 3"/>
          <p:cNvSpPr>
            <a:spLocks noGrp="1" noChangeArrowheads="1"/>
          </p:cNvSpPr>
          <p:nvPr>
            <p:ph type="body" idx="1"/>
          </p:nvPr>
        </p:nvSpPr>
        <p:spPr>
          <a:xfrm>
            <a:off x="679450" y="4716463"/>
            <a:ext cx="5438775" cy="4465637"/>
          </a:xfrm>
          <a:solidFill>
            <a:srgbClr val="FFFFFF"/>
          </a:solidFill>
          <a:ln>
            <a:solidFill>
              <a:srgbClr val="000000"/>
            </a:solidFill>
            <a:miter lim="800000"/>
            <a:headEnd/>
            <a:tailEnd/>
          </a:ln>
        </p:spPr>
        <p:txBody>
          <a:bodyPr lIns="92190" tIns="46095" rIns="92190" bIns="46095"/>
          <a:lstStyle/>
          <a:p>
            <a:endParaRPr lang="ko-KR" altLang="en-US">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3056329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4514"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018092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6562"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42240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8610"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52740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0658"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86089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2706"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4836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12</a:t>
            </a:fld>
            <a:endParaRPr lang="en-US" altLang="en-US" dirty="0"/>
          </a:p>
        </p:txBody>
      </p:sp>
    </p:spTree>
    <p:extLst>
      <p:ext uri="{BB962C8B-B14F-4D97-AF65-F5344CB8AC3E}">
        <p14:creationId xmlns:p14="http://schemas.microsoft.com/office/powerpoint/2010/main" val="4077068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13</a:t>
            </a:fld>
            <a:endParaRPr lang="en-US" altLang="en-US" dirty="0"/>
          </a:p>
        </p:txBody>
      </p:sp>
    </p:spTree>
    <p:extLst>
      <p:ext uri="{BB962C8B-B14F-4D97-AF65-F5344CB8AC3E}">
        <p14:creationId xmlns:p14="http://schemas.microsoft.com/office/powerpoint/2010/main" val="1754468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03FBA2F7-AE36-411C-9B24-872709A65041}" type="slidenum">
              <a:rPr lang="en-US" altLang="en-US" sz="1200"/>
              <a:pPr/>
              <a:t>14</a:t>
            </a:fld>
            <a:endParaRPr lang="en-US" altLang="en-US" sz="1200"/>
          </a:p>
        </p:txBody>
      </p:sp>
      <p:sp>
        <p:nvSpPr>
          <p:cNvPr id="86019" name="Rectangle 2"/>
          <p:cNvSpPr>
            <a:spLocks noGrp="1" noRot="1" noChangeAspect="1" noChangeArrowheads="1" noTextEdit="1"/>
          </p:cNvSpPr>
          <p:nvPr>
            <p:ph type="sldImg"/>
          </p:nvPr>
        </p:nvSpPr>
        <p:spPr>
          <a:ln cap="flat"/>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4279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15</a:t>
            </a:fld>
            <a:endParaRPr lang="en-US" altLang="en-US" dirty="0"/>
          </a:p>
        </p:txBody>
      </p:sp>
    </p:spTree>
    <p:extLst>
      <p:ext uri="{BB962C8B-B14F-4D97-AF65-F5344CB8AC3E}">
        <p14:creationId xmlns:p14="http://schemas.microsoft.com/office/powerpoint/2010/main" val="335520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F3C806-AF09-49FA-A892-21DF5336D02E}"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0258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3C806-AF09-49FA-A892-21DF5336D02E}"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36416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3C806-AF09-49FA-A892-21DF5336D02E}"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01530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508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08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GB"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GB"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D0A7F40E-14EA-4387-9384-E02DAB436E43}" type="slidenum">
              <a:rPr lang="en-GB" altLang="en-US"/>
              <a:pPr/>
              <a:t>‹#›</a:t>
            </a:fld>
            <a:endParaRPr lang="en-GB" altLang="en-US"/>
          </a:p>
        </p:txBody>
      </p:sp>
    </p:spTree>
    <p:extLst>
      <p:ext uri="{BB962C8B-B14F-4D97-AF65-F5344CB8AC3E}">
        <p14:creationId xmlns:p14="http://schemas.microsoft.com/office/powerpoint/2010/main" val="203612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1500" y="114301"/>
            <a:ext cx="10160000" cy="1133475"/>
          </a:xfrm>
        </p:spPr>
        <p:txBody>
          <a:bodyPr/>
          <a:lstStyle/>
          <a:p>
            <a:r>
              <a:rPr lang="en-US"/>
              <a:t>Click to edit Master title style</a:t>
            </a:r>
          </a:p>
        </p:txBody>
      </p:sp>
      <p:sp>
        <p:nvSpPr>
          <p:cNvPr id="3" name="Table Placeholder 2"/>
          <p:cNvSpPr>
            <a:spLocks noGrp="1"/>
          </p:cNvSpPr>
          <p:nvPr>
            <p:ph type="tbl" idx="1"/>
          </p:nvPr>
        </p:nvSpPr>
        <p:spPr>
          <a:xfrm>
            <a:off x="533400" y="1447800"/>
            <a:ext cx="11017251" cy="5018088"/>
          </a:xfrm>
        </p:spPr>
        <p:txBody>
          <a:bodyPr/>
          <a:lstStyle/>
          <a:p>
            <a:pPr lvl="0"/>
            <a:endParaRPr lang="en-US" noProof="0"/>
          </a:p>
        </p:txBody>
      </p:sp>
    </p:spTree>
    <p:extLst>
      <p:ext uri="{BB962C8B-B14F-4D97-AF65-F5344CB8AC3E}">
        <p14:creationId xmlns:p14="http://schemas.microsoft.com/office/powerpoint/2010/main" val="42158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7040" cy="1142040"/>
          </a:xfrm>
        </p:spPr>
        <p:txBody>
          <a:bodyPr/>
          <a:lstStyle/>
          <a:p>
            <a:r>
              <a:rPr lang="en-US"/>
              <a:t>Click to edit Master title style</a:t>
            </a:r>
            <a:endParaRPr lang="en-GB"/>
          </a:p>
        </p:txBody>
      </p:sp>
      <p:sp>
        <p:nvSpPr>
          <p:cNvPr id="3" name="Rectangle 3">
            <a:extLst>
              <a:ext uri="{FF2B5EF4-FFF2-40B4-BE49-F238E27FC236}">
                <a16:creationId xmlns:a16="http://schemas.microsoft.com/office/drawing/2014/main" id="{9345817B-3C0E-524C-B6DB-64DAEE6131AC}"/>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040AF0E6-2B7A-C246-9D0C-687DBD7A41D1}"/>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8796282-6F8E-4B4A-AC44-8B208184651F}"/>
              </a:ext>
            </a:extLst>
          </p:cNvPr>
          <p:cNvSpPr>
            <a:spLocks noGrp="1" noChangeArrowheads="1"/>
          </p:cNvSpPr>
          <p:nvPr>
            <p:ph type="sldNum" idx="12"/>
          </p:nvPr>
        </p:nvSpPr>
        <p:spPr>
          <a:ln/>
        </p:spPr>
        <p:txBody>
          <a:bodyPr/>
          <a:lstStyle>
            <a:lvl1pPr>
              <a:defRPr/>
            </a:lvl1pPr>
          </a:lstStyle>
          <a:p>
            <a:fld id="{1E7ADCA8-F31A-284F-868E-FDE7984D3187}" type="slidenum">
              <a:rPr lang="en-US" altLang="en-US"/>
              <a:pPr/>
              <a:t>‹#›</a:t>
            </a:fld>
            <a:endParaRPr lang="en-US" altLang="en-US"/>
          </a:p>
        </p:txBody>
      </p:sp>
    </p:spTree>
    <p:extLst>
      <p:ext uri="{BB962C8B-B14F-4D97-AF65-F5344CB8AC3E}">
        <p14:creationId xmlns:p14="http://schemas.microsoft.com/office/powerpoint/2010/main" val="12123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F70C-F3E4-8A45-A863-B4697EE36C34}"/>
              </a:ext>
            </a:extLst>
          </p:cNvPr>
          <p:cNvSpPr>
            <a:spLocks noGrp="1"/>
          </p:cNvSpPr>
          <p:nvPr>
            <p:ph type="title" sz="quarter"/>
          </p:nvPr>
        </p:nvSpPr>
        <p:spPr>
          <a:xfrm>
            <a:off x="609600" y="274638"/>
            <a:ext cx="10972800" cy="1143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D42A475-4BB9-E542-A842-F1EE72F71100}"/>
              </a:ext>
            </a:extLst>
          </p:cNvPr>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F42CFE-22AC-204E-BD77-9816A2155A5F}"/>
              </a:ext>
            </a:extLst>
          </p:cNvPr>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11FEA91F-4F26-774C-9C26-D471424B7011}"/>
              </a:ext>
            </a:extLst>
          </p:cNvPr>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372EA417-CBEC-8A4C-B184-9624C2E5AD3C}"/>
              </a:ext>
            </a:extLst>
          </p:cNvPr>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867CAD-5051-2045-BA4C-473E7401266A}"/>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AD9DC908-3FB2-1541-AF18-13C37F505251}"/>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8DD2056B-3160-8C4D-BC77-605D1675F647}"/>
              </a:ext>
            </a:extLst>
          </p:cNvPr>
          <p:cNvSpPr>
            <a:spLocks noGrp="1"/>
          </p:cNvSpPr>
          <p:nvPr>
            <p:ph type="sldNum" sz="quarter" idx="12"/>
          </p:nvPr>
        </p:nvSpPr>
        <p:spPr>
          <a:xfrm>
            <a:off x="8737600" y="6245225"/>
            <a:ext cx="2844800" cy="476250"/>
          </a:xfrm>
        </p:spPr>
        <p:txBody>
          <a:bodyPr/>
          <a:lstStyle>
            <a:lvl1pPr>
              <a:defRPr/>
            </a:lvl1pPr>
          </a:lstStyle>
          <a:p>
            <a:fld id="{B877A3A5-9353-3E42-8BD3-3DC1FE462520}" type="slidenum">
              <a:rPr lang="en-US" altLang="en-US"/>
              <a:pPr/>
              <a:t>‹#›</a:t>
            </a:fld>
            <a:endParaRPr lang="en-US" altLang="en-US"/>
          </a:p>
        </p:txBody>
      </p:sp>
    </p:spTree>
    <p:extLst>
      <p:ext uri="{BB962C8B-B14F-4D97-AF65-F5344CB8AC3E}">
        <p14:creationId xmlns:p14="http://schemas.microsoft.com/office/powerpoint/2010/main" val="3108602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3C806-AF09-49FA-A892-21DF5336D02E}"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15961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F3C806-AF09-49FA-A892-21DF5336D02E}"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2033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F3C806-AF09-49FA-A892-21DF5336D02E}" type="datetimeFigureOut">
              <a:rPr lang="en-U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749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F3C806-AF09-49FA-A892-21DF5336D02E}" type="datetimeFigureOut">
              <a:rPr lang="en-US" smtClean="0"/>
              <a:t>5/6/19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57763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F3C806-AF09-49FA-A892-21DF5336D02E}" type="datetimeFigureOut">
              <a:rPr lang="en-US" smtClean="0"/>
              <a:t>5/6/19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5367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3C806-AF09-49FA-A892-21DF5336D02E}" type="datetimeFigureOut">
              <a:rPr lang="en-US" smtClean="0"/>
              <a:t>5/6/19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64095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17151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158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C806-AF09-49FA-A892-21DF5336D02E}" type="datetimeFigureOut">
              <a:rPr lang="en-US" smtClean="0"/>
              <a:t>5/6/19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3F1FE-0A32-4AEC-82DC-93A43DDA32E2}" type="slidenum">
              <a:rPr lang="en-US" smtClean="0"/>
              <a:t>‹#›</a:t>
            </a:fld>
            <a:endParaRPr lang="en-US"/>
          </a:p>
        </p:txBody>
      </p:sp>
    </p:spTree>
    <p:extLst>
      <p:ext uri="{BB962C8B-B14F-4D97-AF65-F5344CB8AC3E}">
        <p14:creationId xmlns:p14="http://schemas.microsoft.com/office/powerpoint/2010/main" val="3421286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ikbearbrown@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www.professionalgambler.com/binomial.html"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2.xml"/><Relationship Id="rId1" Type="http://schemas.openxmlformats.org/officeDocument/2006/relationships/vmlDrawing" Target="../drawings/vmlDrawing50.vml"/><Relationship Id="rId4" Type="http://schemas.openxmlformats.org/officeDocument/2006/relationships/image" Target="../media/image123.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12.xml"/><Relationship Id="rId1" Type="http://schemas.openxmlformats.org/officeDocument/2006/relationships/vmlDrawing" Target="../drawings/vmlDrawing51.vml"/><Relationship Id="rId4" Type="http://schemas.openxmlformats.org/officeDocument/2006/relationships/image" Target="../media/image124.emf"/></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5.xml"/><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2.png"/><Relationship Id="rId5" Type="http://schemas.openxmlformats.org/officeDocument/2006/relationships/oleObject" Target="../embeddings/oleObject6.bin"/><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5.png"/><Relationship Id="rId5" Type="http://schemas.openxmlformats.org/officeDocument/2006/relationships/oleObject" Target="../embeddings/oleObject9.bin"/><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5.png"/><Relationship Id="rId5" Type="http://schemas.openxmlformats.org/officeDocument/2006/relationships/oleObject" Target="../embeddings/oleObject12.bin"/><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2.emf"/><Relationship Id="rId2" Type="http://schemas.openxmlformats.org/officeDocument/2006/relationships/slideLayout" Target="../slideLayouts/slideLayout7.xml"/><Relationship Id="rId16" Type="http://schemas.openxmlformats.org/officeDocument/2006/relationships/image" Target="../media/image24.emf"/><Relationship Id="rId1" Type="http://schemas.openxmlformats.org/officeDocument/2006/relationships/vmlDrawing" Target="../drawings/vmlDrawing9.vml"/><Relationship Id="rId6" Type="http://schemas.openxmlformats.org/officeDocument/2006/relationships/image" Target="../media/image19.e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21.emf"/><Relationship Id="rId4" Type="http://schemas.openxmlformats.org/officeDocument/2006/relationships/image" Target="../media/image18.emf"/><Relationship Id="rId9" Type="http://schemas.openxmlformats.org/officeDocument/2006/relationships/oleObject" Target="../embeddings/oleObject18.bin"/><Relationship Id="rId14" Type="http://schemas.openxmlformats.org/officeDocument/2006/relationships/image" Target="../media/image23.emf"/></Relationships>
</file>

<file path=ppt/slides/_rels/slide3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9.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6.e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0.emf"/></Relationships>
</file>

<file path=ppt/slides/_rels/slide4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image" Target="../media/image32.emf"/><Relationship Id="rId5" Type="http://schemas.openxmlformats.org/officeDocument/2006/relationships/oleObject" Target="../embeddings/oleObject29.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31.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6.emf"/><Relationship Id="rId5" Type="http://schemas.openxmlformats.org/officeDocument/2006/relationships/oleObject" Target="../embeddings/oleObject33.bin"/><Relationship Id="rId4" Type="http://schemas.openxmlformats.org/officeDocument/2006/relationships/image" Target="../media/image35.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39.emf"/><Relationship Id="rId5" Type="http://schemas.openxmlformats.org/officeDocument/2006/relationships/oleObject" Target="../embeddings/oleObject36.bin"/><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41.emf"/><Relationship Id="rId5" Type="http://schemas.openxmlformats.org/officeDocument/2006/relationships/oleObject" Target="../embeddings/oleObject38.bin"/><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5NMxiOGL39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kqSzLo9fenk"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5.emf"/><Relationship Id="rId4" Type="http://schemas.openxmlformats.org/officeDocument/2006/relationships/oleObject" Target="../embeddings/oleObject40.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47.emf"/><Relationship Id="rId5" Type="http://schemas.openxmlformats.org/officeDocument/2006/relationships/oleObject" Target="../embeddings/oleObject42.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4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6.bin"/><Relationship Id="rId5" Type="http://schemas.openxmlformats.org/officeDocument/2006/relationships/image" Target="../media/image50.emf"/><Relationship Id="rId4" Type="http://schemas.openxmlformats.org/officeDocument/2006/relationships/oleObject" Target="../embeddings/oleObject45.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52.emf"/><Relationship Id="rId4" Type="http://schemas.openxmlformats.org/officeDocument/2006/relationships/oleObject" Target="../embeddings/oleObject47.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9.bin"/><Relationship Id="rId5" Type="http://schemas.openxmlformats.org/officeDocument/2006/relationships/image" Target="../media/image53.wmf"/><Relationship Id="rId4" Type="http://schemas.openxmlformats.org/officeDocument/2006/relationships/oleObject" Target="../embeddings/oleObject48.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oleObject" Target="../embeddings/oleObject55.bin"/><Relationship Id="rId18" Type="http://schemas.openxmlformats.org/officeDocument/2006/relationships/image" Target="../media/image61.wmf"/><Relationship Id="rId3" Type="http://schemas.openxmlformats.org/officeDocument/2006/relationships/notesSlide" Target="../notesSlides/notesSlide24.xml"/><Relationship Id="rId21" Type="http://schemas.openxmlformats.org/officeDocument/2006/relationships/oleObject" Target="../embeddings/oleObject59.bin"/><Relationship Id="rId7" Type="http://schemas.openxmlformats.org/officeDocument/2006/relationships/image" Target="../media/image56.wmf"/><Relationship Id="rId12" Type="http://schemas.openxmlformats.org/officeDocument/2006/relationships/oleObject" Target="../embeddings/oleObject54.bin"/><Relationship Id="rId17" Type="http://schemas.openxmlformats.org/officeDocument/2006/relationships/oleObject" Target="../embeddings/oleObject57.bin"/><Relationship Id="rId2" Type="http://schemas.openxmlformats.org/officeDocument/2006/relationships/slideLayout" Target="../slideLayouts/slideLayout2.xml"/><Relationship Id="rId16" Type="http://schemas.openxmlformats.org/officeDocument/2006/relationships/image" Target="../media/image60.wmf"/><Relationship Id="rId20" Type="http://schemas.openxmlformats.org/officeDocument/2006/relationships/image" Target="../media/image62.wmf"/><Relationship Id="rId1" Type="http://schemas.openxmlformats.org/officeDocument/2006/relationships/vmlDrawing" Target="../drawings/vmlDrawing23.vml"/><Relationship Id="rId6" Type="http://schemas.openxmlformats.org/officeDocument/2006/relationships/oleObject" Target="../embeddings/oleObject51.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oleObject" Target="../embeddings/oleObject56.bin"/><Relationship Id="rId10" Type="http://schemas.openxmlformats.org/officeDocument/2006/relationships/oleObject" Target="../embeddings/oleObject53.bin"/><Relationship Id="rId19" Type="http://schemas.openxmlformats.org/officeDocument/2006/relationships/oleObject" Target="../embeddings/oleObject58.bin"/><Relationship Id="rId4" Type="http://schemas.openxmlformats.org/officeDocument/2006/relationships/oleObject" Target="../embeddings/oleObject50.bin"/><Relationship Id="rId9" Type="http://schemas.openxmlformats.org/officeDocument/2006/relationships/image" Target="../media/image57.wmf"/><Relationship Id="rId14" Type="http://schemas.openxmlformats.org/officeDocument/2006/relationships/image" Target="../media/image59.wmf"/><Relationship Id="rId22" Type="http://schemas.openxmlformats.org/officeDocument/2006/relationships/image" Target="../media/image63.w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61.bin"/><Relationship Id="rId5" Type="http://schemas.openxmlformats.org/officeDocument/2006/relationships/image" Target="../media/image64.wmf"/><Relationship Id="rId4" Type="http://schemas.openxmlformats.org/officeDocument/2006/relationships/oleObject" Target="../embeddings/oleObject60.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27.xml"/><Relationship Id="rId7"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3.bin"/><Relationship Id="rId5" Type="http://schemas.openxmlformats.org/officeDocument/2006/relationships/image" Target="../media/image66.wmf"/><Relationship Id="rId4" Type="http://schemas.openxmlformats.org/officeDocument/2006/relationships/oleObject" Target="../embeddings/oleObject62.bin"/><Relationship Id="rId9" Type="http://schemas.openxmlformats.org/officeDocument/2006/relationships/image" Target="../media/image68.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66.bin"/><Relationship Id="rId5" Type="http://schemas.openxmlformats.org/officeDocument/2006/relationships/image" Target="../media/image69.wmf"/><Relationship Id="rId4" Type="http://schemas.openxmlformats.org/officeDocument/2006/relationships/oleObject" Target="../embeddings/oleObject65.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8.bin"/><Relationship Id="rId5" Type="http://schemas.openxmlformats.org/officeDocument/2006/relationships/image" Target="../media/image71.wmf"/><Relationship Id="rId4" Type="http://schemas.openxmlformats.org/officeDocument/2006/relationships/oleObject" Target="../embeddings/oleObject67.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73.wmf"/><Relationship Id="rId4" Type="http://schemas.openxmlformats.org/officeDocument/2006/relationships/oleObject" Target="../embeddings/oleObject69.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74.wmf"/><Relationship Id="rId4" Type="http://schemas.openxmlformats.org/officeDocument/2006/relationships/oleObject" Target="../embeddings/oleObject70.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75.wmf"/><Relationship Id="rId4" Type="http://schemas.openxmlformats.org/officeDocument/2006/relationships/oleObject" Target="../embeddings/oleObject71.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76.wmf"/><Relationship Id="rId4" Type="http://schemas.openxmlformats.org/officeDocument/2006/relationships/oleObject" Target="../embeddings/oleObject72.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77.wmf"/><Relationship Id="rId4" Type="http://schemas.openxmlformats.org/officeDocument/2006/relationships/oleObject" Target="../embeddings/oleObject73.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78.wmf"/><Relationship Id="rId4" Type="http://schemas.openxmlformats.org/officeDocument/2006/relationships/oleObject" Target="../embeddings/oleObject74.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notesSlide" Target="../notesSlides/notesSlide39.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76.bin"/><Relationship Id="rId5" Type="http://schemas.openxmlformats.org/officeDocument/2006/relationships/image" Target="../media/image79.wmf"/><Relationship Id="rId4" Type="http://schemas.openxmlformats.org/officeDocument/2006/relationships/oleObject" Target="../embeddings/oleObject75.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40.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79.bin"/><Relationship Id="rId11" Type="http://schemas.openxmlformats.org/officeDocument/2006/relationships/image" Target="../media/image83.wmf"/><Relationship Id="rId5" Type="http://schemas.openxmlformats.org/officeDocument/2006/relationships/image" Target="../media/image80.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82.w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84.wmf"/><Relationship Id="rId4" Type="http://schemas.openxmlformats.org/officeDocument/2006/relationships/oleObject" Target="../embeddings/oleObject82.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42.xml"/><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84.bin"/><Relationship Id="rId5" Type="http://schemas.openxmlformats.org/officeDocument/2006/relationships/image" Target="../media/image85.wmf"/><Relationship Id="rId4" Type="http://schemas.openxmlformats.org/officeDocument/2006/relationships/oleObject" Target="../embeddings/oleObject83.bin"/><Relationship Id="rId9" Type="http://schemas.openxmlformats.org/officeDocument/2006/relationships/image" Target="../media/image87.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43.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87.bin"/><Relationship Id="rId11" Type="http://schemas.openxmlformats.org/officeDocument/2006/relationships/image" Target="../media/image91.wmf"/><Relationship Id="rId5" Type="http://schemas.openxmlformats.org/officeDocument/2006/relationships/image" Target="../media/image88.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90.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92.wmf"/><Relationship Id="rId4" Type="http://schemas.openxmlformats.org/officeDocument/2006/relationships/oleObject" Target="../embeddings/oleObject90.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45.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92.bin"/><Relationship Id="rId5" Type="http://schemas.openxmlformats.org/officeDocument/2006/relationships/image" Target="../media/image93.wmf"/><Relationship Id="rId4" Type="http://schemas.openxmlformats.org/officeDocument/2006/relationships/oleObject" Target="../embeddings/oleObject91.bin"/><Relationship Id="rId9" Type="http://schemas.openxmlformats.org/officeDocument/2006/relationships/image" Target="../media/image95.wmf"/></Relationships>
</file>

<file path=ppt/slides/_rels/slide8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96.wmf"/></Relationships>
</file>

<file path=ppt/slides/_rels/slide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95.bin"/><Relationship Id="rId7"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98.wmf"/><Relationship Id="rId5" Type="http://schemas.openxmlformats.org/officeDocument/2006/relationships/oleObject" Target="../embeddings/oleObject96.bin"/><Relationship Id="rId4" Type="http://schemas.openxmlformats.org/officeDocument/2006/relationships/image" Target="../media/image97.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100.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02.wmf"/><Relationship Id="rId5" Type="http://schemas.openxmlformats.org/officeDocument/2006/relationships/oleObject" Target="../embeddings/oleObject100.bin"/><Relationship Id="rId4" Type="http://schemas.openxmlformats.org/officeDocument/2006/relationships/image" Target="../media/image101.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103.wmf"/></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105.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07.wmf"/><Relationship Id="rId5" Type="http://schemas.openxmlformats.org/officeDocument/2006/relationships/oleObject" Target="../embeddings/oleObject104.bin"/><Relationship Id="rId4" Type="http://schemas.openxmlformats.org/officeDocument/2006/relationships/image" Target="../media/image106.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08.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0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1066"/>
            <a:ext cx="9144000" cy="2387600"/>
          </a:xfrm>
        </p:spPr>
        <p:txBody>
          <a:bodyPr>
            <a:normAutofit fontScale="90000"/>
          </a:bodyPr>
          <a:lstStyle/>
          <a:p>
            <a:r>
              <a:rPr lang="en-US" dirty="0">
                <a:solidFill>
                  <a:srgbClr val="CD0000"/>
                </a:solidFill>
              </a:rPr>
              <a:t>INFO 7390</a:t>
            </a:r>
            <a:br>
              <a:rPr lang="en-US" dirty="0">
                <a:solidFill>
                  <a:srgbClr val="CD0000"/>
                </a:solidFill>
              </a:rPr>
            </a:br>
            <a:r>
              <a:rPr lang="en-US" dirty="0">
                <a:solidFill>
                  <a:srgbClr val="CD0000"/>
                </a:solidFill>
              </a:rPr>
              <a:t>Advances in Data Sciences and Architecture</a:t>
            </a:r>
            <a:br>
              <a:rPr lang="en-US" dirty="0">
                <a:solidFill>
                  <a:srgbClr val="CD0000"/>
                </a:solidFill>
                <a:ea typeface="ＭＳ Ｐゴシック" panose="020B0600070205080204" pitchFamily="34" charset="-128"/>
              </a:rPr>
            </a:br>
            <a:r>
              <a:rPr lang="en-US" dirty="0">
                <a:solidFill>
                  <a:srgbClr val="CD0000"/>
                </a:solidFill>
              </a:rPr>
              <a:t>Statistics and Probability</a:t>
            </a:r>
          </a:p>
        </p:txBody>
      </p:sp>
      <p:sp>
        <p:nvSpPr>
          <p:cNvPr id="3" name="Subtitle 2"/>
          <p:cNvSpPr>
            <a:spLocks noGrp="1"/>
          </p:cNvSpPr>
          <p:nvPr>
            <p:ph type="subTitle" idx="1"/>
          </p:nvPr>
        </p:nvSpPr>
        <p:spPr>
          <a:xfrm>
            <a:off x="1524000" y="4804079"/>
            <a:ext cx="9144000" cy="2665758"/>
          </a:xfrm>
        </p:spPr>
        <p:txBody>
          <a:bodyPr>
            <a:noAutofit/>
          </a:bodyPr>
          <a:lstStyle/>
          <a:p>
            <a:r>
              <a:rPr lang="en-US" sz="3200" dirty="0">
                <a:ea typeface="ＭＳ Ｐゴシック" panose="020B0600070205080204" pitchFamily="34" charset="-128"/>
              </a:rPr>
              <a:t>Nik Bear Brown</a:t>
            </a:r>
          </a:p>
          <a:p>
            <a:r>
              <a:rPr lang="en-US" sz="3200" dirty="0">
                <a:hlinkClick r:id="rId2"/>
              </a:rPr>
              <a:t>nikbearbrown@gmail.com</a:t>
            </a:r>
            <a:endParaRPr lang="en-US" sz="3200" dirty="0"/>
          </a:p>
          <a:p>
            <a:endParaRPr lang="en-US" sz="3200" dirty="0"/>
          </a:p>
        </p:txBody>
      </p:sp>
    </p:spTree>
    <p:extLst>
      <p:ext uri="{BB962C8B-B14F-4D97-AF65-F5344CB8AC3E}">
        <p14:creationId xmlns:p14="http://schemas.microsoft.com/office/powerpoint/2010/main" val="253781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 The OR Rule of 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rPr>
              <a:t>The probability that either one of 2 different events will occur is the sum of their separate probabilities.</a:t>
            </a:r>
          </a:p>
          <a:p>
            <a:r>
              <a:rPr lang="en-US" altLang="en-US" dirty="0">
                <a:latin typeface="+mj-lt"/>
              </a:rPr>
              <a:t>For example, the chance of rolling either a 2 or a 3 on a die is 1/6 + 1/6 = 1/3.</a:t>
            </a:r>
          </a:p>
        </p:txBody>
      </p:sp>
    </p:spTree>
    <p:extLst>
      <p:ext uri="{BB962C8B-B14F-4D97-AF65-F5344CB8AC3E}">
        <p14:creationId xmlns:p14="http://schemas.microsoft.com/office/powerpoint/2010/main" val="2084581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Rectangle 2"/>
          <p:cNvSpPr>
            <a:spLocks noGrp="1" noChangeArrowheads="1"/>
          </p:cNvSpPr>
          <p:nvPr>
            <p:ph type="title"/>
          </p:nvPr>
        </p:nvSpPr>
        <p:spPr>
          <a:xfrm>
            <a:off x="1290637" y="609601"/>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Normal Distribution </a:t>
            </a:r>
            <a:br>
              <a:rPr lang="en-US" altLang="ko-KR" sz="3200" dirty="0">
                <a:ea typeface="굴림" charset="0"/>
                <a:cs typeface="굴림" charset="0"/>
              </a:rPr>
            </a:br>
            <a:r>
              <a:rPr lang="en-US" altLang="ko-KR" sz="1200" dirty="0">
                <a:ea typeface="굴림" charset="0"/>
                <a:cs typeface="굴림" charset="0"/>
              </a:rPr>
              <a:t>(Han &amp; </a:t>
            </a:r>
            <a:r>
              <a:rPr lang="en-US" altLang="ko-KR" sz="1200" dirty="0" err="1">
                <a:ea typeface="굴림" charset="0"/>
                <a:cs typeface="굴림" charset="0"/>
              </a:rPr>
              <a:t>Kamber</a:t>
            </a:r>
            <a:r>
              <a:rPr lang="en-US" altLang="ko-KR" sz="1200" dirty="0">
                <a:ea typeface="굴림" charset="0"/>
                <a:cs typeface="굴림" charset="0"/>
              </a:rPr>
              <a:t>, 2006)</a:t>
            </a:r>
            <a:endParaRPr lang="en-US" altLang="ko-KR" sz="3200" dirty="0">
              <a:ea typeface="굴림" charset="0"/>
              <a:cs typeface="굴림" charset="0"/>
            </a:endParaRPr>
          </a:p>
        </p:txBody>
      </p:sp>
      <p:pic>
        <p:nvPicPr>
          <p:cNvPr id="51202" name="Picture 3" descr="norm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1"/>
            <a:ext cx="5791200"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4" descr="gaussia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24001"/>
            <a:ext cx="4343400"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595494"/>
      </p:ext>
    </p:extLst>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Rectangle 2"/>
          <p:cNvSpPr>
            <a:spLocks noGrp="1" noChangeArrowheads="1"/>
          </p:cNvSpPr>
          <p:nvPr>
            <p:ph type="title"/>
          </p:nvPr>
        </p:nvSpPr>
        <p:spPr>
          <a:xfrm>
            <a:off x="919162" y="476250"/>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Binomial Distribution</a:t>
            </a:r>
            <a:br>
              <a:rPr lang="en-US" altLang="ko-KR" sz="4000" dirty="0">
                <a:ea typeface="굴림" charset="0"/>
                <a:cs typeface="굴림" charset="0"/>
              </a:rPr>
            </a:br>
            <a:r>
              <a:rPr lang="en-US" altLang="ko-KR" sz="1600" dirty="0">
                <a:ea typeface="굴림" charset="0"/>
                <a:cs typeface="굴림" charset="0"/>
              </a:rPr>
              <a:t>(Han &amp; </a:t>
            </a:r>
            <a:r>
              <a:rPr lang="en-US" altLang="ko-KR" sz="1600" dirty="0" err="1">
                <a:ea typeface="굴림" charset="0"/>
                <a:cs typeface="굴림" charset="0"/>
              </a:rPr>
              <a:t>Kamber</a:t>
            </a:r>
            <a:r>
              <a:rPr lang="en-US" altLang="ko-KR" sz="1600" dirty="0">
                <a:ea typeface="굴림" charset="0"/>
                <a:cs typeface="굴림" charset="0"/>
              </a:rPr>
              <a:t>, 2006)</a:t>
            </a:r>
            <a:endParaRPr lang="en-US" altLang="ko-KR" sz="4000" dirty="0">
              <a:ea typeface="굴림" charset="0"/>
              <a:cs typeface="굴림" charset="0"/>
            </a:endParaRPr>
          </a:p>
        </p:txBody>
      </p:sp>
      <p:sp>
        <p:nvSpPr>
          <p:cNvPr id="1367043" name="Rectangle 3"/>
          <p:cNvSpPr>
            <a:spLocks noGrp="1" noChangeArrowheads="1"/>
          </p:cNvSpPr>
          <p:nvPr>
            <p:ph type="body" idx="1"/>
          </p:nvPr>
        </p:nvSpPr>
        <p:spPr>
          <a:xfrm>
            <a:off x="1752600" y="1371600"/>
            <a:ext cx="8534400" cy="5029200"/>
          </a:xfrm>
        </p:spPr>
        <p:txBody>
          <a:bodyPr/>
          <a:lstStyle/>
          <a:p>
            <a:pPr eaLnBrk="1" hangingPunct="1">
              <a:lnSpc>
                <a:spcPct val="110000"/>
              </a:lnSpc>
              <a:buFont typeface="Wingdings" charset="0"/>
              <a:buChar char="§"/>
              <a:defRPr/>
            </a:pPr>
            <a:r>
              <a:rPr lang="en-US" altLang="ko-KR" dirty="0">
                <a:latin typeface="+mj-lt"/>
                <a:ea typeface="굴림" charset="0"/>
                <a:cs typeface="굴림" charset="0"/>
              </a:rPr>
              <a:t>coin with </a:t>
            </a:r>
            <a:r>
              <a:rPr lang="en-US" altLang="ko-KR" dirty="0" err="1">
                <a:latin typeface="+mj-lt"/>
                <a:ea typeface="굴림" charset="0"/>
                <a:cs typeface="굴림" charset="0"/>
              </a:rPr>
              <a:t>Pr</a:t>
            </a:r>
            <a:r>
              <a:rPr lang="en-US" altLang="ko-KR" dirty="0">
                <a:latin typeface="+mj-lt"/>
                <a:ea typeface="굴림" charset="0"/>
                <a:cs typeface="굴림" charset="0"/>
              </a:rPr>
              <a:t>[heads] = p, flip n times</a:t>
            </a:r>
          </a:p>
          <a:p>
            <a:pPr eaLnBrk="1" hangingPunct="1">
              <a:lnSpc>
                <a:spcPct val="110000"/>
              </a:lnSpc>
              <a:buFont typeface="Wingdings" charset="0"/>
              <a:buChar char="§"/>
              <a:defRPr/>
            </a:pPr>
            <a:r>
              <a:rPr lang="en-US" altLang="ko-KR" dirty="0">
                <a:latin typeface="+mj-lt"/>
                <a:ea typeface="굴림" charset="0"/>
                <a:cs typeface="굴림" charset="0"/>
              </a:rPr>
              <a:t>probability of getting exactly k heads:</a:t>
            </a:r>
          </a:p>
          <a:p>
            <a:pPr lvl="1" eaLnBrk="1" hangingPunct="1">
              <a:lnSpc>
                <a:spcPct val="110000"/>
              </a:lnSpc>
              <a:buFont typeface="Times" charset="0"/>
              <a:buChar char="•"/>
              <a:defRPr/>
            </a:pPr>
            <a:r>
              <a:rPr lang="en-US" altLang="ko-KR" dirty="0">
                <a:latin typeface="+mj-lt"/>
                <a:ea typeface="굴림" charset="0"/>
                <a:cs typeface="굴림" charset="0"/>
              </a:rPr>
              <a:t>choose(</a:t>
            </a:r>
            <a:r>
              <a:rPr lang="en-US" altLang="ko-KR" dirty="0" err="1">
                <a:latin typeface="+mj-lt"/>
                <a:ea typeface="굴림" charset="0"/>
                <a:cs typeface="굴림" charset="0"/>
              </a:rPr>
              <a:t>n,k</a:t>
            </a:r>
            <a:r>
              <a:rPr lang="en-US" altLang="ko-KR" dirty="0">
                <a:latin typeface="+mj-lt"/>
                <a:ea typeface="굴림" charset="0"/>
                <a:cs typeface="굴림" charset="0"/>
              </a:rPr>
              <a:t>) </a:t>
            </a:r>
            <a:r>
              <a:rPr lang="en-US" altLang="ko-KR" dirty="0" err="1">
                <a:latin typeface="+mj-lt"/>
                <a:ea typeface="굴림" charset="0"/>
                <a:cs typeface="굴림" charset="0"/>
              </a:rPr>
              <a:t>p</a:t>
            </a:r>
            <a:r>
              <a:rPr lang="en-US" altLang="ko-KR" baseline="30000" dirty="0" err="1">
                <a:latin typeface="+mj-lt"/>
                <a:ea typeface="굴림" charset="0"/>
                <a:cs typeface="굴림" charset="0"/>
              </a:rPr>
              <a:t>k</a:t>
            </a:r>
            <a:r>
              <a:rPr lang="en-US" altLang="ko-KR" dirty="0">
                <a:latin typeface="+mj-lt"/>
                <a:ea typeface="굴림" charset="0"/>
                <a:cs typeface="굴림" charset="0"/>
              </a:rPr>
              <a:t>(1-p)</a:t>
            </a:r>
            <a:r>
              <a:rPr lang="en-US" altLang="ko-KR" baseline="30000" dirty="0">
                <a:latin typeface="+mj-lt"/>
                <a:ea typeface="굴림" charset="0"/>
                <a:cs typeface="굴림" charset="0"/>
              </a:rPr>
              <a:t>n-k</a:t>
            </a:r>
            <a:endParaRPr lang="en-US" altLang="ko-KR" dirty="0">
              <a:latin typeface="+mj-lt"/>
              <a:ea typeface="굴림" charset="0"/>
              <a:cs typeface="굴림" charset="0"/>
            </a:endParaRPr>
          </a:p>
          <a:p>
            <a:pPr eaLnBrk="1" hangingPunct="1">
              <a:lnSpc>
                <a:spcPct val="110000"/>
              </a:lnSpc>
              <a:buFont typeface="Wingdings" charset="0"/>
              <a:buChar char="§"/>
              <a:defRPr/>
            </a:pPr>
            <a:r>
              <a:rPr lang="en-US" altLang="ko-KR" dirty="0">
                <a:latin typeface="+mj-lt"/>
                <a:ea typeface="굴림" charset="0"/>
                <a:cs typeface="굴림" charset="0"/>
              </a:rPr>
              <a:t>for large n and p </a:t>
            </a:r>
            <a:r>
              <a:rPr lang="en-US" altLang="ko-KR" i="1" dirty="0">
                <a:latin typeface="+mj-lt"/>
                <a:ea typeface="굴림" charset="0"/>
                <a:cs typeface="굴림" charset="0"/>
              </a:rPr>
              <a:t>fixed:</a:t>
            </a:r>
          </a:p>
          <a:p>
            <a:pPr lvl="1" eaLnBrk="1" hangingPunct="1">
              <a:lnSpc>
                <a:spcPct val="110000"/>
              </a:lnSpc>
              <a:buFont typeface="Times" charset="0"/>
              <a:buChar char="•"/>
              <a:defRPr/>
            </a:pPr>
            <a:r>
              <a:rPr lang="en-US" altLang="ko-KR" dirty="0">
                <a:latin typeface="+mj-lt"/>
                <a:ea typeface="굴림" charset="0"/>
                <a:cs typeface="굴림" charset="0"/>
              </a:rPr>
              <a:t>approximated well by a normal with </a:t>
            </a:r>
          </a:p>
          <a:p>
            <a:pPr lvl="3" eaLnBrk="1" hangingPunct="1">
              <a:lnSpc>
                <a:spcPct val="110000"/>
              </a:lnSpc>
              <a:buFont typeface="Arial" charset="0"/>
              <a:buNone/>
              <a:defRPr/>
            </a:pPr>
            <a:r>
              <a:rPr lang="en-US" altLang="ko-KR" sz="2800" dirty="0">
                <a:latin typeface="+mj-lt"/>
                <a:ea typeface="굴림" charset="0"/>
                <a:cs typeface="굴림" charset="0"/>
              </a:rPr>
              <a:t>m = np, s = </a:t>
            </a:r>
            <a:r>
              <a:rPr lang="en-US" altLang="ko-KR" sz="2800" dirty="0" err="1">
                <a:latin typeface="+mj-lt"/>
                <a:ea typeface="굴림" charset="0"/>
                <a:cs typeface="굴림" charset="0"/>
              </a:rPr>
              <a:t>sqrt</a:t>
            </a:r>
            <a:r>
              <a:rPr lang="en-US" altLang="ko-KR" sz="2800" dirty="0">
                <a:latin typeface="+mj-lt"/>
                <a:ea typeface="굴림" charset="0"/>
                <a:cs typeface="굴림" charset="0"/>
              </a:rPr>
              <a:t>(np(1-p))</a:t>
            </a:r>
          </a:p>
          <a:p>
            <a:pPr lvl="1" eaLnBrk="1" hangingPunct="1">
              <a:lnSpc>
                <a:spcPct val="110000"/>
              </a:lnSpc>
              <a:buFont typeface="Times" charset="0"/>
              <a:buChar char="•"/>
              <a:defRPr/>
            </a:pPr>
            <a:r>
              <a:rPr lang="en-US" altLang="ko-KR" dirty="0">
                <a:latin typeface="+mj-lt"/>
                <a:ea typeface="굴림" charset="0"/>
                <a:cs typeface="굴림" charset="0"/>
              </a:rPr>
              <a:t> s/m </a:t>
            </a:r>
            <a:r>
              <a:rPr lang="en-US" altLang="ko-KR" dirty="0">
                <a:latin typeface="+mj-lt"/>
                <a:ea typeface="굴림" charset="0"/>
                <a:cs typeface="굴림" charset="0"/>
                <a:sym typeface="Wingdings" charset="0"/>
              </a:rPr>
              <a:t> 0 as n grows</a:t>
            </a:r>
            <a:endParaRPr lang="en-US" altLang="ko-KR" dirty="0">
              <a:latin typeface="+mj-lt"/>
              <a:ea typeface="굴림" charset="0"/>
              <a:cs typeface="굴림" charset="0"/>
            </a:endParaRPr>
          </a:p>
        </p:txBody>
      </p:sp>
    </p:spTree>
    <p:extLst>
      <p:ext uri="{BB962C8B-B14F-4D97-AF65-F5344CB8AC3E}">
        <p14:creationId xmlns:p14="http://schemas.microsoft.com/office/powerpoint/2010/main" val="2014088064"/>
      </p:ext>
    </p:extLst>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descr="binomial_professionalgamp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1" y="2057400"/>
            <a:ext cx="47148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9091" name="Rectangle 3"/>
          <p:cNvSpPr>
            <a:spLocks noGrp="1" noChangeArrowheads="1"/>
          </p:cNvSpPr>
          <p:nvPr>
            <p:ph type="title"/>
          </p:nvPr>
        </p:nvSpPr>
        <p:spPr>
          <a:xfrm>
            <a:off x="1290638" y="661987"/>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Binomial Distribution</a:t>
            </a:r>
            <a:br>
              <a:rPr lang="en-US" altLang="ko-KR" sz="3200" dirty="0">
                <a:ea typeface="굴림" charset="0"/>
                <a:cs typeface="굴림" charset="0"/>
              </a:rPr>
            </a:br>
            <a:r>
              <a:rPr lang="en-US" altLang="ko-KR" sz="1600" dirty="0">
                <a:ea typeface="굴림" charset="0"/>
                <a:cs typeface="굴림" charset="0"/>
              </a:rPr>
              <a:t>(Han &amp; </a:t>
            </a:r>
            <a:r>
              <a:rPr lang="en-US" altLang="ko-KR" sz="1600" dirty="0" err="1">
                <a:ea typeface="굴림" charset="0"/>
                <a:cs typeface="굴림" charset="0"/>
              </a:rPr>
              <a:t>Kamber</a:t>
            </a:r>
            <a:r>
              <a:rPr lang="en-US" altLang="ko-KR" sz="1600" dirty="0">
                <a:ea typeface="굴림" charset="0"/>
                <a:cs typeface="굴림" charset="0"/>
              </a:rPr>
              <a:t>, 2006)</a:t>
            </a:r>
            <a:endParaRPr lang="en-US" altLang="ko-KR" sz="4000" dirty="0">
              <a:ea typeface="굴림" charset="0"/>
              <a:cs typeface="굴림" charset="0"/>
            </a:endParaRPr>
          </a:p>
        </p:txBody>
      </p:sp>
      <p:sp>
        <p:nvSpPr>
          <p:cNvPr id="1369092" name="Text Box 4"/>
          <p:cNvSpPr txBox="1">
            <a:spLocks noChangeArrowheads="1"/>
          </p:cNvSpPr>
          <p:nvPr/>
        </p:nvSpPr>
        <p:spPr bwMode="auto">
          <a:xfrm>
            <a:off x="3048000" y="5715001"/>
            <a:ext cx="57912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ko-KR" b="1">
                <a:latin typeface="Tahoma" charset="0"/>
                <a:ea typeface="굴림" charset="0"/>
                <a:cs typeface="굴림" charset="0"/>
                <a:hlinkClick r:id="rId4"/>
              </a:rPr>
              <a:t>www.professionalgambler.com/ binomial.html</a:t>
            </a:r>
            <a:r>
              <a:rPr lang="en-US" altLang="ko-KR">
                <a:latin typeface="Tahoma" charset="0"/>
                <a:ea typeface="굴림" charset="0"/>
                <a:cs typeface="굴림" charset="0"/>
              </a:rPr>
              <a:t> </a:t>
            </a:r>
            <a:endParaRPr lang="ko-KR" altLang="en-US">
              <a:latin typeface="Tahoma" charset="0"/>
              <a:ea typeface="굴림" charset="0"/>
              <a:cs typeface="굴림" charset="0"/>
            </a:endParaRPr>
          </a:p>
        </p:txBody>
      </p:sp>
    </p:spTree>
    <p:extLst>
      <p:ext uri="{BB962C8B-B14F-4D97-AF65-F5344CB8AC3E}">
        <p14:creationId xmlns:p14="http://schemas.microsoft.com/office/powerpoint/2010/main" val="3600984542"/>
      </p:ext>
    </p:extLst>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a:xfrm>
            <a:off x="1062038" y="519112"/>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Poisson Distribution</a:t>
            </a:r>
            <a:br>
              <a:rPr lang="en-US" altLang="ko-KR" sz="3200" dirty="0">
                <a:ea typeface="굴림" charset="0"/>
                <a:cs typeface="굴림" charset="0"/>
              </a:rPr>
            </a:br>
            <a:r>
              <a:rPr lang="en-US" altLang="ko-KR" sz="1600" dirty="0">
                <a:ea typeface="굴림" charset="0"/>
                <a:cs typeface="굴림" charset="0"/>
              </a:rPr>
              <a:t>(Han &amp; </a:t>
            </a:r>
            <a:r>
              <a:rPr lang="en-US" altLang="ko-KR" sz="1600" dirty="0" err="1">
                <a:ea typeface="굴림" charset="0"/>
                <a:cs typeface="굴림" charset="0"/>
              </a:rPr>
              <a:t>Kamber</a:t>
            </a:r>
            <a:r>
              <a:rPr lang="en-US" altLang="ko-KR" sz="1600" dirty="0">
                <a:ea typeface="굴림" charset="0"/>
                <a:cs typeface="굴림" charset="0"/>
              </a:rPr>
              <a:t>, 2006)</a:t>
            </a:r>
            <a:endParaRPr lang="en-US" altLang="ko-KR" dirty="0">
              <a:ea typeface="굴림" charset="0"/>
              <a:cs typeface="굴림" charset="0"/>
            </a:endParaRPr>
          </a:p>
        </p:txBody>
      </p:sp>
      <p:sp>
        <p:nvSpPr>
          <p:cNvPr id="1371139" name="Rectangle 3"/>
          <p:cNvSpPr>
            <a:spLocks noGrp="1" noChangeArrowheads="1"/>
          </p:cNvSpPr>
          <p:nvPr>
            <p:ph type="body" idx="1"/>
          </p:nvPr>
        </p:nvSpPr>
        <p:spPr>
          <a:xfrm>
            <a:off x="1752600" y="1371600"/>
            <a:ext cx="8915400" cy="5029200"/>
          </a:xfrm>
        </p:spPr>
        <p:txBody>
          <a:bodyPr>
            <a:normAutofit/>
          </a:bodyPr>
          <a:lstStyle/>
          <a:p>
            <a:pPr marL="342900" indent="-342900">
              <a:lnSpc>
                <a:spcPct val="110000"/>
              </a:lnSpc>
              <a:buFont typeface="Wingdings" charset="0"/>
              <a:buChar char="§"/>
              <a:defRPr/>
            </a:pPr>
            <a:r>
              <a:rPr lang="en-US" altLang="ko-KR" sz="2400" dirty="0">
                <a:latin typeface="+mj-lt"/>
                <a:ea typeface="굴림" charset="0"/>
                <a:cs typeface="굴림" charset="0"/>
              </a:rPr>
              <a:t>like binomial, applies to variables taking on integer values &gt; 0 </a:t>
            </a:r>
          </a:p>
          <a:p>
            <a:pPr marL="342900" indent="-342900">
              <a:lnSpc>
                <a:spcPct val="110000"/>
              </a:lnSpc>
              <a:buFont typeface="Wingdings" charset="0"/>
              <a:buChar char="§"/>
              <a:defRPr/>
            </a:pPr>
            <a:r>
              <a:rPr lang="en-US" altLang="ko-KR" sz="2400" dirty="0">
                <a:latin typeface="+mj-lt"/>
                <a:ea typeface="굴림" charset="0"/>
                <a:cs typeface="굴림" charset="0"/>
              </a:rPr>
              <a:t>often used to model </a:t>
            </a:r>
            <a:r>
              <a:rPr lang="en-US" altLang="ko-KR" sz="2400" i="1" dirty="0">
                <a:latin typeface="+mj-lt"/>
                <a:ea typeface="굴림" charset="0"/>
                <a:cs typeface="굴림" charset="0"/>
              </a:rPr>
              <a:t>counts</a:t>
            </a:r>
            <a:r>
              <a:rPr lang="en-US" altLang="ko-KR" sz="2400" dirty="0">
                <a:latin typeface="+mj-lt"/>
                <a:ea typeface="굴림" charset="0"/>
                <a:cs typeface="굴림" charset="0"/>
              </a:rPr>
              <a:t> of events</a:t>
            </a:r>
          </a:p>
          <a:p>
            <a:pPr marL="742950" lvl="1" indent="-285750">
              <a:lnSpc>
                <a:spcPct val="110000"/>
              </a:lnSpc>
              <a:buFont typeface="Times" charset="0"/>
              <a:buChar char="•"/>
              <a:defRPr/>
            </a:pPr>
            <a:r>
              <a:rPr lang="en-US" altLang="ko-KR" dirty="0">
                <a:latin typeface="+mj-lt"/>
                <a:ea typeface="굴림" charset="0"/>
                <a:cs typeface="굴림" charset="0"/>
              </a:rPr>
              <a:t>number of phone calls placed in a given time period</a:t>
            </a:r>
          </a:p>
          <a:p>
            <a:pPr marL="742950" lvl="1" indent="-285750">
              <a:lnSpc>
                <a:spcPct val="110000"/>
              </a:lnSpc>
              <a:buFont typeface="Times" charset="0"/>
              <a:buChar char="•"/>
              <a:defRPr/>
            </a:pPr>
            <a:r>
              <a:rPr lang="en-US" altLang="ko-KR" dirty="0">
                <a:latin typeface="+mj-lt"/>
                <a:ea typeface="굴림" charset="0"/>
                <a:cs typeface="굴림" charset="0"/>
              </a:rPr>
              <a:t>number of times a neuron fires in a given time period</a:t>
            </a:r>
          </a:p>
          <a:p>
            <a:pPr marL="342900" indent="-342900">
              <a:lnSpc>
                <a:spcPct val="110000"/>
              </a:lnSpc>
              <a:buFont typeface="Wingdings" charset="0"/>
              <a:buChar char="§"/>
              <a:defRPr/>
            </a:pPr>
            <a:r>
              <a:rPr lang="en-US" altLang="ko-KR" sz="2400" dirty="0">
                <a:latin typeface="+mj-lt"/>
                <a:ea typeface="굴림" charset="0"/>
                <a:cs typeface="굴림" charset="0"/>
              </a:rPr>
              <a:t>single free parameter l</a:t>
            </a:r>
          </a:p>
          <a:p>
            <a:pPr marL="342900" indent="-342900">
              <a:lnSpc>
                <a:spcPct val="110000"/>
              </a:lnSpc>
              <a:buFont typeface="Wingdings" charset="0"/>
              <a:buChar char="§"/>
              <a:defRPr/>
            </a:pPr>
            <a:r>
              <a:rPr lang="en-US" altLang="ko-KR" sz="2400" dirty="0">
                <a:latin typeface="+mj-lt"/>
                <a:ea typeface="굴림" charset="0"/>
                <a:cs typeface="굴림" charset="0"/>
              </a:rPr>
              <a:t>probability of exactly x events:</a:t>
            </a:r>
          </a:p>
          <a:p>
            <a:pPr marL="742950" lvl="1" indent="-285750">
              <a:lnSpc>
                <a:spcPct val="110000"/>
              </a:lnSpc>
              <a:buFont typeface="Times" charset="0"/>
              <a:buChar char="•"/>
              <a:defRPr/>
            </a:pPr>
            <a:r>
              <a:rPr lang="en-US" altLang="ko-KR" dirty="0" err="1">
                <a:latin typeface="+mj-lt"/>
                <a:ea typeface="굴림" charset="0"/>
                <a:cs typeface="굴림" charset="0"/>
              </a:rPr>
              <a:t>exp</a:t>
            </a:r>
            <a:r>
              <a:rPr lang="en-US" altLang="ko-KR" dirty="0">
                <a:latin typeface="+mj-lt"/>
                <a:ea typeface="굴림" charset="0"/>
                <a:cs typeface="굴림" charset="0"/>
              </a:rPr>
              <a:t>(-l) l</a:t>
            </a:r>
            <a:r>
              <a:rPr lang="en-US" altLang="ko-KR" baseline="30000" dirty="0">
                <a:latin typeface="+mj-lt"/>
                <a:ea typeface="굴림" charset="0"/>
                <a:cs typeface="굴림" charset="0"/>
              </a:rPr>
              <a:t>x</a:t>
            </a:r>
            <a:r>
              <a:rPr lang="en-US" altLang="ko-KR" dirty="0">
                <a:latin typeface="+mj-lt"/>
                <a:ea typeface="굴림" charset="0"/>
                <a:cs typeface="굴림" charset="0"/>
              </a:rPr>
              <a:t>/x!</a:t>
            </a:r>
          </a:p>
          <a:p>
            <a:pPr marL="742950" lvl="1" indent="-285750">
              <a:lnSpc>
                <a:spcPct val="110000"/>
              </a:lnSpc>
              <a:buFont typeface="Times" charset="0"/>
              <a:buChar char="•"/>
              <a:defRPr/>
            </a:pPr>
            <a:r>
              <a:rPr lang="en-US" altLang="ko-KR" dirty="0">
                <a:latin typeface="+mj-lt"/>
                <a:ea typeface="굴림" charset="0"/>
                <a:cs typeface="굴림" charset="0"/>
              </a:rPr>
              <a:t>mean and variance are both l</a:t>
            </a:r>
            <a:endParaRPr lang="en-US" altLang="ko-KR" dirty="0">
              <a:solidFill>
                <a:schemeClr val="hlink"/>
              </a:solidFill>
              <a:latin typeface="+mj-lt"/>
              <a:ea typeface="굴림" charset="0"/>
              <a:cs typeface="굴림" charset="0"/>
            </a:endParaRPr>
          </a:p>
          <a:p>
            <a:pPr marL="342900" indent="-342900">
              <a:lnSpc>
                <a:spcPct val="110000"/>
              </a:lnSpc>
              <a:buFont typeface="Wingdings" charset="0"/>
              <a:buChar char="§"/>
              <a:defRPr/>
            </a:pPr>
            <a:r>
              <a:rPr lang="en-US" altLang="ko-KR" sz="2400" dirty="0">
                <a:latin typeface="+mj-lt"/>
                <a:ea typeface="굴림" charset="0"/>
                <a:cs typeface="굴림" charset="0"/>
              </a:rPr>
              <a:t>binomial distribution with n large, p = l/n (l fixed)</a:t>
            </a:r>
          </a:p>
          <a:p>
            <a:pPr marL="742950" lvl="1" indent="-285750">
              <a:lnSpc>
                <a:spcPct val="110000"/>
              </a:lnSpc>
              <a:buFont typeface="Times" charset="0"/>
              <a:buChar char="•"/>
              <a:defRPr/>
            </a:pPr>
            <a:r>
              <a:rPr lang="en-US" altLang="ko-KR" dirty="0">
                <a:latin typeface="+mj-lt"/>
                <a:ea typeface="굴림" charset="0"/>
                <a:cs typeface="굴림" charset="0"/>
              </a:rPr>
              <a:t>converges to Poisson with mean l</a:t>
            </a:r>
          </a:p>
        </p:txBody>
      </p:sp>
    </p:spTree>
    <p:extLst>
      <p:ext uri="{BB962C8B-B14F-4D97-AF65-F5344CB8AC3E}">
        <p14:creationId xmlns:p14="http://schemas.microsoft.com/office/powerpoint/2010/main" val="3279669034"/>
      </p:ext>
    </p:extLst>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a:xfrm>
            <a:off x="947737" y="604839"/>
            <a:ext cx="8534400" cy="6858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Poisson Distribution</a:t>
            </a:r>
            <a:br>
              <a:rPr lang="en-US" altLang="ko-KR" sz="3200" dirty="0">
                <a:ea typeface="굴림" charset="0"/>
                <a:cs typeface="굴림" charset="0"/>
              </a:rPr>
            </a:br>
            <a:r>
              <a:rPr lang="en-US" altLang="ko-KR" sz="1400" dirty="0">
                <a:ea typeface="굴림" charset="0"/>
                <a:cs typeface="굴림" charset="0"/>
              </a:rPr>
              <a:t>(Han &amp; </a:t>
            </a:r>
            <a:r>
              <a:rPr lang="en-US" altLang="ko-KR" sz="1400" dirty="0" err="1">
                <a:ea typeface="굴림" charset="0"/>
                <a:cs typeface="굴림" charset="0"/>
              </a:rPr>
              <a:t>Kamber</a:t>
            </a:r>
            <a:r>
              <a:rPr lang="en-US" altLang="ko-KR" sz="1400" dirty="0">
                <a:ea typeface="굴림" charset="0"/>
                <a:cs typeface="굴림" charset="0"/>
              </a:rPr>
              <a:t>, 2006)</a:t>
            </a:r>
            <a:endParaRPr lang="en-US" altLang="ko-KR" dirty="0">
              <a:ea typeface="굴림" charset="0"/>
              <a:cs typeface="굴림" charset="0"/>
            </a:endParaRPr>
          </a:p>
        </p:txBody>
      </p:sp>
      <p:pic>
        <p:nvPicPr>
          <p:cNvPr id="59394" name="Picture 3" descr="poisson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524001"/>
            <a:ext cx="44958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descr="poisson_photoelectr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6" y="1676401"/>
            <a:ext cx="40290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189" name="Text Box 5"/>
          <p:cNvSpPr txBox="1">
            <a:spLocks noChangeArrowheads="1"/>
          </p:cNvSpPr>
          <p:nvPr/>
        </p:nvSpPr>
        <p:spPr bwMode="auto">
          <a:xfrm>
            <a:off x="2133600" y="5791201"/>
            <a:ext cx="3657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ko-KR">
                <a:latin typeface="Tahoma" charset="0"/>
                <a:ea typeface="굴림" charset="0"/>
                <a:cs typeface="굴림" charset="0"/>
              </a:rPr>
              <a:t>single photoelectron distribution </a:t>
            </a:r>
            <a:endParaRPr lang="ko-KR" altLang="en-US">
              <a:latin typeface="Tahoma" charset="0"/>
              <a:ea typeface="굴림" charset="0"/>
              <a:cs typeface="굴림" charset="0"/>
            </a:endParaRPr>
          </a:p>
        </p:txBody>
      </p:sp>
    </p:spTree>
    <p:extLst>
      <p:ext uri="{BB962C8B-B14F-4D97-AF65-F5344CB8AC3E}">
        <p14:creationId xmlns:p14="http://schemas.microsoft.com/office/powerpoint/2010/main" val="350056237"/>
      </p:ext>
    </p:extLst>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a:xfrm>
            <a:off x="762000" y="409575"/>
            <a:ext cx="8458200" cy="6858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Fat-Tailed Distributions</a:t>
            </a:r>
          </a:p>
        </p:txBody>
      </p:sp>
      <p:sp>
        <p:nvSpPr>
          <p:cNvPr id="1375235" name="Rectangle 3"/>
          <p:cNvSpPr>
            <a:spLocks noGrp="1" noChangeArrowheads="1"/>
          </p:cNvSpPr>
          <p:nvPr>
            <p:ph type="body" idx="1"/>
          </p:nvPr>
        </p:nvSpPr>
        <p:spPr>
          <a:xfrm>
            <a:off x="1288256" y="1295400"/>
            <a:ext cx="9691687" cy="4941888"/>
          </a:xfrm>
        </p:spPr>
        <p:txBody>
          <a:bodyPr>
            <a:noAutofit/>
          </a:bodyPr>
          <a:lstStyle/>
          <a:p>
            <a:pPr marL="342900" indent="-342900">
              <a:lnSpc>
                <a:spcPct val="120000"/>
              </a:lnSpc>
            </a:pPr>
            <a:r>
              <a:rPr lang="en-US" altLang="ko-KR" dirty="0">
                <a:latin typeface="+mj-lt"/>
              </a:rPr>
              <a:t>Power law distributions: </a:t>
            </a:r>
          </a:p>
          <a:p>
            <a:pPr marL="742950" lvl="1" indent="-285750">
              <a:lnSpc>
                <a:spcPct val="120000"/>
              </a:lnSpc>
            </a:pPr>
            <a:r>
              <a:rPr lang="en-US" altLang="ko-KR" sz="2800" dirty="0">
                <a:latin typeface="+mj-lt"/>
              </a:rPr>
              <a:t>for variables assuming integer values &gt; 0</a:t>
            </a:r>
          </a:p>
          <a:p>
            <a:pPr marL="742950" lvl="1" indent="-285750">
              <a:lnSpc>
                <a:spcPct val="120000"/>
              </a:lnSpc>
            </a:pPr>
            <a:r>
              <a:rPr lang="en-US" altLang="en-US" sz="2800" dirty="0" err="1">
                <a:latin typeface="+mj-lt"/>
              </a:rPr>
              <a:t>Prob</a:t>
            </a:r>
            <a:r>
              <a:rPr lang="en-US" altLang="en-US" sz="2800" dirty="0">
                <a:latin typeface="+mj-lt"/>
              </a:rPr>
              <a:t> [X=k] ~ </a:t>
            </a:r>
            <a:r>
              <a:rPr lang="en-US" altLang="en-US" sz="2800" dirty="0" err="1">
                <a:latin typeface="+mj-lt"/>
              </a:rPr>
              <a:t>Ck</a:t>
            </a:r>
            <a:r>
              <a:rPr lang="en-US" altLang="en-US" sz="2800" baseline="30000" dirty="0">
                <a:latin typeface="+mj-lt"/>
                <a:cs typeface="Times New Roman" panose="02020603050405020304" pitchFamily="18" charset="0"/>
              </a:rPr>
              <a:t>-</a:t>
            </a:r>
            <a:r>
              <a:rPr lang="el-GR" altLang="en-US" sz="2800" baseline="30000" dirty="0">
                <a:latin typeface="+mj-lt"/>
                <a:cs typeface="Times New Roman" panose="02020603050405020304" pitchFamily="18" charset="0"/>
              </a:rPr>
              <a:t>α</a:t>
            </a:r>
            <a:endParaRPr lang="en-US" altLang="ko-KR" sz="2800" dirty="0">
              <a:latin typeface="+mj-lt"/>
              <a:cs typeface="Times New Roman" panose="02020603050405020304" pitchFamily="18" charset="0"/>
            </a:endParaRPr>
          </a:p>
          <a:p>
            <a:pPr marL="742950" lvl="1" indent="-285750">
              <a:lnSpc>
                <a:spcPct val="120000"/>
              </a:lnSpc>
            </a:pPr>
            <a:r>
              <a:rPr lang="en-US" altLang="ko-KR" sz="2800" dirty="0">
                <a:latin typeface="+mj-lt"/>
                <a:cs typeface="Times New Roman" panose="02020603050405020304" pitchFamily="18" charset="0"/>
              </a:rPr>
              <a:t>typically 0 &lt; alpha &lt; 2; smaller a gives heavier tail</a:t>
            </a:r>
          </a:p>
          <a:p>
            <a:pPr marL="342900" indent="-342900">
              <a:lnSpc>
                <a:spcPct val="120000"/>
              </a:lnSpc>
            </a:pPr>
            <a:r>
              <a:rPr lang="en-US" altLang="ko-KR" dirty="0">
                <a:latin typeface="+mj-lt"/>
                <a:cs typeface="Times New Roman" panose="02020603050405020304" pitchFamily="18" charset="0"/>
              </a:rPr>
              <a:t>For binomial, normal, and Poisson distributions the tail probabilities approach 0 exponentially fast </a:t>
            </a:r>
          </a:p>
          <a:p>
            <a:pPr marL="342900" indent="-342900">
              <a:lnSpc>
                <a:spcPct val="120000"/>
              </a:lnSpc>
            </a:pPr>
            <a:r>
              <a:rPr lang="en-US" altLang="ko-KR" dirty="0">
                <a:latin typeface="+mj-lt"/>
                <a:cs typeface="Times New Roman" panose="02020603050405020304" pitchFamily="18" charset="0"/>
              </a:rPr>
              <a:t>What kind of phenomena does this distribution model?</a:t>
            </a:r>
          </a:p>
          <a:p>
            <a:pPr marL="342900" indent="-342900">
              <a:lnSpc>
                <a:spcPct val="120000"/>
              </a:lnSpc>
            </a:pPr>
            <a:r>
              <a:rPr lang="en-US" altLang="ko-KR" dirty="0">
                <a:latin typeface="+mj-lt"/>
                <a:cs typeface="Times New Roman" panose="02020603050405020304" pitchFamily="18" charset="0"/>
              </a:rPr>
              <a:t>What kind of process would generate it?</a:t>
            </a:r>
          </a:p>
        </p:txBody>
      </p:sp>
    </p:spTree>
    <p:extLst>
      <p:ext uri="{BB962C8B-B14F-4D97-AF65-F5344CB8AC3E}">
        <p14:creationId xmlns:p14="http://schemas.microsoft.com/office/powerpoint/2010/main" val="4236920889"/>
      </p:ext>
    </p:extLst>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a:xfrm>
            <a:off x="1316038" y="316709"/>
            <a:ext cx="8458200" cy="533400"/>
          </a:xfrm>
        </p:spPr>
        <p:txBody>
          <a:bodyPr>
            <a:noAutofit/>
          </a:bodyPr>
          <a:lstStyle/>
          <a:p>
            <a:pPr eaLnBrk="1" hangingPunct="1">
              <a:buFont typeface="Futura Bk" charset="0"/>
              <a:buNone/>
              <a:defRPr/>
            </a:pPr>
            <a:r>
              <a:rPr lang="en-US" sz="4000" dirty="0">
                <a:solidFill>
                  <a:srgbClr val="CD0000"/>
                </a:solidFill>
              </a:rPr>
              <a:t>Power Law: </a:t>
            </a:r>
            <a:r>
              <a:rPr lang="en-US" sz="4000" dirty="0" err="1">
                <a:solidFill>
                  <a:srgbClr val="CD0000"/>
                </a:solidFill>
              </a:rPr>
              <a:t>Prob</a:t>
            </a:r>
            <a:r>
              <a:rPr lang="en-US" sz="4000" dirty="0">
                <a:solidFill>
                  <a:srgbClr val="CD0000"/>
                </a:solidFill>
              </a:rPr>
              <a:t> [X=k] = k</a:t>
            </a:r>
            <a:r>
              <a:rPr lang="en-US" sz="4000" baseline="30000" dirty="0">
                <a:solidFill>
                  <a:srgbClr val="CD0000"/>
                </a:solidFill>
              </a:rPr>
              <a:t>-2</a:t>
            </a:r>
            <a:endParaRPr lang="en-US" sz="4000" i="1" baseline="30000" dirty="0">
              <a:solidFill>
                <a:srgbClr val="CD0000"/>
              </a:solidFill>
            </a:endParaRPr>
          </a:p>
        </p:txBody>
      </p:sp>
      <p:sp>
        <p:nvSpPr>
          <p:cNvPr id="1377283" name="Text Box 3"/>
          <p:cNvSpPr txBox="1">
            <a:spLocks noChangeArrowheads="1"/>
          </p:cNvSpPr>
          <p:nvPr/>
        </p:nvSpPr>
        <p:spPr bwMode="auto">
          <a:xfrm>
            <a:off x="6553201" y="175260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Times New Roman" charset="0"/>
              <a:ea typeface="ＭＳ Ｐゴシック" charset="0"/>
            </a:endParaRPr>
          </a:p>
        </p:txBody>
      </p:sp>
      <p:pic>
        <p:nvPicPr>
          <p:cNvPr id="63491" name="Picture 4" descr="k2no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973139"/>
            <a:ext cx="7423150"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775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2"/>
          <p:cNvSpPr>
            <a:spLocks noGrp="1" noChangeArrowheads="1"/>
          </p:cNvSpPr>
          <p:nvPr>
            <p:ph type="title"/>
          </p:nvPr>
        </p:nvSpPr>
        <p:spPr>
          <a:xfrm>
            <a:off x="1905000" y="228600"/>
            <a:ext cx="8458200" cy="533400"/>
          </a:xfrm>
        </p:spPr>
        <p:txBody>
          <a:bodyPr>
            <a:noAutofit/>
          </a:bodyPr>
          <a:lstStyle/>
          <a:p>
            <a:pPr eaLnBrk="1" hangingPunct="1">
              <a:buFont typeface="Futura Bk" charset="0"/>
              <a:buNone/>
              <a:defRPr/>
            </a:pPr>
            <a:r>
              <a:rPr lang="en-US" sz="4000" dirty="0">
                <a:solidFill>
                  <a:srgbClr val="CD0000"/>
                </a:solidFill>
              </a:rPr>
              <a:t>Power Law</a:t>
            </a:r>
          </a:p>
        </p:txBody>
      </p:sp>
      <p:sp>
        <p:nvSpPr>
          <p:cNvPr id="1379331" name="Text Box 3"/>
          <p:cNvSpPr txBox="1">
            <a:spLocks noChangeArrowheads="1"/>
          </p:cNvSpPr>
          <p:nvPr/>
        </p:nvSpPr>
        <p:spPr bwMode="auto">
          <a:xfrm>
            <a:off x="5369321" y="214378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Times New Roman" charset="0"/>
              <a:ea typeface="ＭＳ Ｐゴシック" charset="0"/>
            </a:endParaRPr>
          </a:p>
        </p:txBody>
      </p:sp>
      <p:sp>
        <p:nvSpPr>
          <p:cNvPr id="1379332" name="Text Box 4"/>
          <p:cNvSpPr txBox="1">
            <a:spLocks noChangeArrowheads="1"/>
          </p:cNvSpPr>
          <p:nvPr/>
        </p:nvSpPr>
        <p:spPr bwMode="auto">
          <a:xfrm>
            <a:off x="2444452" y="2405390"/>
            <a:ext cx="479425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a:latin typeface="+mj-lt"/>
              </a:rPr>
              <a:t>log </a:t>
            </a:r>
            <a:r>
              <a:rPr lang="en-US" altLang="en-US" sz="2800" dirty="0" err="1">
                <a:latin typeface="+mj-lt"/>
              </a:rPr>
              <a:t>Prob</a:t>
            </a:r>
            <a:r>
              <a:rPr lang="en-US" altLang="en-US" sz="2800" dirty="0">
                <a:latin typeface="+mj-lt"/>
              </a:rPr>
              <a:t> [X=k] ~ log C –</a:t>
            </a:r>
            <a:r>
              <a:rPr lang="el-GR" altLang="en-US" sz="2800" dirty="0">
                <a:latin typeface="+mj-lt"/>
              </a:rPr>
              <a:t>α</a:t>
            </a:r>
            <a:r>
              <a:rPr lang="en-US" altLang="en-US" sz="2800" dirty="0">
                <a:latin typeface="+mj-lt"/>
              </a:rPr>
              <a:t> log k</a:t>
            </a:r>
          </a:p>
        </p:txBody>
      </p:sp>
      <p:sp>
        <p:nvSpPr>
          <p:cNvPr id="1379333" name="Text Box 5"/>
          <p:cNvSpPr txBox="1">
            <a:spLocks noChangeArrowheads="1"/>
          </p:cNvSpPr>
          <p:nvPr/>
        </p:nvSpPr>
        <p:spPr bwMode="auto">
          <a:xfrm>
            <a:off x="2444452" y="1367002"/>
            <a:ext cx="31096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err="1">
                <a:latin typeface="+mj-lt"/>
              </a:rPr>
              <a:t>Prob</a:t>
            </a:r>
            <a:r>
              <a:rPr lang="en-US" altLang="en-US" sz="2800" dirty="0">
                <a:latin typeface="+mj-lt"/>
              </a:rPr>
              <a:t> [X=k] ~ </a:t>
            </a:r>
            <a:r>
              <a:rPr lang="en-US" altLang="en-US" sz="2800" dirty="0" err="1">
                <a:latin typeface="+mj-lt"/>
              </a:rPr>
              <a:t>Ck</a:t>
            </a:r>
            <a:r>
              <a:rPr lang="en-US" altLang="en-US" sz="2800" baseline="30000" dirty="0">
                <a:latin typeface="+mj-lt"/>
                <a:cs typeface="Times New Roman" panose="02020603050405020304" pitchFamily="18" charset="0"/>
              </a:rPr>
              <a:t>-</a:t>
            </a:r>
            <a:r>
              <a:rPr lang="el-GR" altLang="en-US" sz="2800" baseline="30000" dirty="0">
                <a:latin typeface="+mj-lt"/>
                <a:cs typeface="Times New Roman" panose="02020603050405020304" pitchFamily="18" charset="0"/>
              </a:rPr>
              <a:t>α</a:t>
            </a:r>
          </a:p>
        </p:txBody>
      </p:sp>
      <p:sp>
        <p:nvSpPr>
          <p:cNvPr id="1379334" name="Text Box 6"/>
          <p:cNvSpPr txBox="1">
            <a:spLocks noChangeArrowheads="1"/>
          </p:cNvSpPr>
          <p:nvPr/>
        </p:nvSpPr>
        <p:spPr bwMode="auto">
          <a:xfrm>
            <a:off x="2597588" y="3443778"/>
            <a:ext cx="236545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defRPr/>
            </a:pPr>
            <a:r>
              <a:rPr lang="en-US" sz="2800" dirty="0" err="1">
                <a:latin typeface="+mj-lt"/>
                <a:ea typeface="ＭＳ Ｐゴシック" charset="0"/>
              </a:rPr>
              <a:t>Prob</a:t>
            </a:r>
            <a:r>
              <a:rPr lang="en-US" sz="2800" dirty="0">
                <a:latin typeface="+mj-lt"/>
                <a:ea typeface="ＭＳ Ｐゴシック" charset="0"/>
              </a:rPr>
              <a:t> [X=k] = k</a:t>
            </a:r>
            <a:r>
              <a:rPr lang="en-US" sz="2800" baseline="30000" dirty="0">
                <a:latin typeface="+mj-lt"/>
                <a:ea typeface="ＭＳ Ｐゴシック" charset="0"/>
              </a:rPr>
              <a:t>-2</a:t>
            </a:r>
            <a:endParaRPr lang="el-GR" sz="2800" baseline="30000" dirty="0">
              <a:latin typeface="+mj-lt"/>
              <a:ea typeface="ＭＳ Ｐゴシック" charset="0"/>
              <a:cs typeface="Times New Roman" charset="0"/>
            </a:endParaRPr>
          </a:p>
        </p:txBody>
      </p:sp>
      <p:sp>
        <p:nvSpPr>
          <p:cNvPr id="1379335" name="Text Box 7"/>
          <p:cNvSpPr txBox="1">
            <a:spLocks noChangeArrowheads="1"/>
          </p:cNvSpPr>
          <p:nvPr/>
        </p:nvSpPr>
        <p:spPr bwMode="auto">
          <a:xfrm>
            <a:off x="2609990" y="4586287"/>
            <a:ext cx="357732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defRPr/>
            </a:pPr>
            <a:r>
              <a:rPr lang="en-US" sz="2800" dirty="0">
                <a:latin typeface="+mj-lt"/>
                <a:ea typeface="ＭＳ Ｐゴシック" charset="0"/>
              </a:rPr>
              <a:t>log </a:t>
            </a:r>
            <a:r>
              <a:rPr lang="en-US" sz="2800" dirty="0" err="1">
                <a:latin typeface="+mj-lt"/>
                <a:ea typeface="ＭＳ Ｐゴシック" charset="0"/>
              </a:rPr>
              <a:t>Prob</a:t>
            </a:r>
            <a:r>
              <a:rPr lang="en-US" sz="2800" dirty="0">
                <a:latin typeface="+mj-lt"/>
                <a:ea typeface="ＭＳ Ｐゴシック" charset="0"/>
              </a:rPr>
              <a:t> [X=k] = -2 log k</a:t>
            </a:r>
            <a:endParaRPr lang="el-GR" sz="2800" baseline="30000" dirty="0">
              <a:latin typeface="+mj-lt"/>
              <a:ea typeface="ＭＳ Ｐゴシック" charset="0"/>
              <a:cs typeface="Times New Roman" charset="0"/>
            </a:endParaRPr>
          </a:p>
        </p:txBody>
      </p:sp>
    </p:spTree>
    <p:extLst>
      <p:ext uri="{BB962C8B-B14F-4D97-AF65-F5344CB8AC3E}">
        <p14:creationId xmlns:p14="http://schemas.microsoft.com/office/powerpoint/2010/main" val="3833078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93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93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9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32" grpId="0"/>
      <p:bldP spid="1379333" grpId="0"/>
      <p:bldP spid="1379334" grpId="0"/>
      <p:bldP spid="137933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a:xfrm>
            <a:off x="1933575" y="561975"/>
            <a:ext cx="8458200" cy="533400"/>
          </a:xfrm>
        </p:spPr>
        <p:txBody>
          <a:bodyPr>
            <a:normAutofit fontScale="90000"/>
          </a:bodyPr>
          <a:lstStyle/>
          <a:p>
            <a:pPr eaLnBrk="1" hangingPunct="1">
              <a:buFont typeface="Futura Bk" charset="0"/>
              <a:buNone/>
              <a:defRPr/>
            </a:pPr>
            <a:r>
              <a:rPr lang="en-US" dirty="0">
                <a:solidFill>
                  <a:srgbClr val="CD0000"/>
                </a:solidFill>
              </a:rPr>
              <a:t>Power Law: Log-Log plot</a:t>
            </a:r>
            <a:endParaRPr lang="en-US" b="0" i="1" baseline="30000" dirty="0">
              <a:solidFill>
                <a:srgbClr val="CD0000"/>
              </a:solidFill>
            </a:endParaRPr>
          </a:p>
        </p:txBody>
      </p:sp>
      <p:sp>
        <p:nvSpPr>
          <p:cNvPr id="1381379" name="Text Box 3"/>
          <p:cNvSpPr txBox="1">
            <a:spLocks noChangeArrowheads="1"/>
          </p:cNvSpPr>
          <p:nvPr/>
        </p:nvSpPr>
        <p:spPr bwMode="auto">
          <a:xfrm>
            <a:off x="6553201" y="175260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Times New Roman" charset="0"/>
              <a:ea typeface="ＭＳ Ｐゴシック" charset="0"/>
            </a:endParaRPr>
          </a:p>
        </p:txBody>
      </p:sp>
      <p:pic>
        <p:nvPicPr>
          <p:cNvPr id="67587" name="Picture 4" descr="k2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120776"/>
            <a:ext cx="7648575"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413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2"/>
          <p:cNvSpPr>
            <a:spLocks noGrp="1" noChangeArrowheads="1"/>
          </p:cNvSpPr>
          <p:nvPr>
            <p:ph type="title"/>
          </p:nvPr>
        </p:nvSpPr>
        <p:spPr>
          <a:xfrm>
            <a:off x="1076325" y="300038"/>
            <a:ext cx="8458200" cy="533400"/>
          </a:xfrm>
        </p:spPr>
        <p:txBody>
          <a:bodyPr>
            <a:noAutofit/>
          </a:bodyPr>
          <a:lstStyle/>
          <a:p>
            <a:pPr eaLnBrk="1" hangingPunct="1">
              <a:buFont typeface="Futura Bk" charset="0"/>
              <a:buNone/>
              <a:defRPr/>
            </a:pPr>
            <a:r>
              <a:rPr lang="en-US" sz="4000" dirty="0">
                <a:solidFill>
                  <a:srgbClr val="CD0000"/>
                </a:solidFill>
              </a:rPr>
              <a:t>Power Law contd.</a:t>
            </a:r>
          </a:p>
        </p:txBody>
      </p:sp>
      <p:sp>
        <p:nvSpPr>
          <p:cNvPr id="1383427" name="Text Box 3"/>
          <p:cNvSpPr txBox="1">
            <a:spLocks noChangeArrowheads="1"/>
          </p:cNvSpPr>
          <p:nvPr/>
        </p:nvSpPr>
        <p:spPr bwMode="auto">
          <a:xfrm>
            <a:off x="6553201" y="174783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Arial" charset="0"/>
              <a:ea typeface="ＭＳ Ｐゴシック" charset="0"/>
            </a:endParaRPr>
          </a:p>
        </p:txBody>
      </p:sp>
      <p:sp>
        <p:nvSpPr>
          <p:cNvPr id="1383428" name="Text Box 4"/>
          <p:cNvSpPr txBox="1">
            <a:spLocks noChangeArrowheads="1"/>
          </p:cNvSpPr>
          <p:nvPr/>
        </p:nvSpPr>
        <p:spPr bwMode="auto">
          <a:xfrm>
            <a:off x="3843069" y="1855560"/>
            <a:ext cx="256903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err="1">
                <a:latin typeface="+mj-lt"/>
              </a:rPr>
              <a:t>Prob</a:t>
            </a:r>
            <a:r>
              <a:rPr lang="en-US" altLang="en-US" sz="2800" dirty="0">
                <a:latin typeface="+mj-lt"/>
              </a:rPr>
              <a:t> [</a:t>
            </a:r>
            <a:r>
              <a:rPr lang="en-US" altLang="en-US" sz="2800" dirty="0" err="1">
                <a:latin typeface="+mj-lt"/>
              </a:rPr>
              <a:t>X</a:t>
            </a:r>
            <a:r>
              <a:rPr lang="en-US" altLang="en-US" sz="2800" dirty="0" err="1">
                <a:latin typeface="+mj-lt"/>
                <a:cs typeface="Times New Roman" panose="02020603050405020304" pitchFamily="18" charset="0"/>
              </a:rPr>
              <a:t>≥</a:t>
            </a:r>
            <a:r>
              <a:rPr lang="en-US" altLang="en-US" sz="2800" dirty="0" err="1">
                <a:latin typeface="+mj-lt"/>
              </a:rPr>
              <a:t>k</a:t>
            </a:r>
            <a:r>
              <a:rPr lang="en-US" altLang="en-US" sz="2800" dirty="0">
                <a:latin typeface="+mj-lt"/>
              </a:rPr>
              <a:t>] ~ </a:t>
            </a:r>
            <a:r>
              <a:rPr lang="en-US" altLang="en-US" sz="2800" dirty="0" err="1">
                <a:latin typeface="+mj-lt"/>
              </a:rPr>
              <a:t>Ck</a:t>
            </a:r>
            <a:r>
              <a:rPr lang="en-US" altLang="en-US" sz="2800" baseline="30000" dirty="0">
                <a:latin typeface="+mj-lt"/>
                <a:cs typeface="Times New Roman" panose="02020603050405020304" pitchFamily="18" charset="0"/>
              </a:rPr>
              <a:t>-</a:t>
            </a:r>
            <a:r>
              <a:rPr lang="el-GR" altLang="en-US" sz="2800" baseline="30000" dirty="0">
                <a:latin typeface="+mj-lt"/>
                <a:cs typeface="Times New Roman" panose="02020603050405020304" pitchFamily="18" charset="0"/>
              </a:rPr>
              <a:t>α</a:t>
            </a:r>
            <a:endParaRPr lang="en-US" altLang="en-US" sz="2800" baseline="30000" dirty="0">
              <a:latin typeface="+mj-lt"/>
              <a:cs typeface="Times New Roman" panose="02020603050405020304" pitchFamily="18" charset="0"/>
            </a:endParaRPr>
          </a:p>
        </p:txBody>
      </p:sp>
      <p:sp>
        <p:nvSpPr>
          <p:cNvPr id="1383429" name="Rectangle 5"/>
          <p:cNvSpPr>
            <a:spLocks noChangeArrowheads="1"/>
          </p:cNvSpPr>
          <p:nvPr/>
        </p:nvSpPr>
        <p:spPr bwMode="auto">
          <a:xfrm>
            <a:off x="1828800" y="3081667"/>
            <a:ext cx="625748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800" dirty="0">
                <a:latin typeface="+mj-lt"/>
                <a:ea typeface="ＭＳ Ｐゴシック" charset="0"/>
              </a:rPr>
              <a:t>Particularly useful if</a:t>
            </a:r>
            <a:r>
              <a:rPr lang="en-US" sz="2800" dirty="0">
                <a:solidFill>
                  <a:srgbClr val="CD0000"/>
                </a:solidFill>
                <a:latin typeface="+mj-lt"/>
                <a:ea typeface="ＭＳ Ｐゴシック" charset="0"/>
              </a:rPr>
              <a:t> X </a:t>
            </a:r>
            <a:r>
              <a:rPr lang="en-US" sz="2800" dirty="0">
                <a:latin typeface="+mj-lt"/>
                <a:ea typeface="ＭＳ Ｐゴシック" charset="0"/>
              </a:rPr>
              <a:t>takes on </a:t>
            </a:r>
            <a:r>
              <a:rPr lang="en-US" sz="2800" dirty="0">
                <a:solidFill>
                  <a:srgbClr val="CD0000"/>
                </a:solidFill>
                <a:latin typeface="+mj-lt"/>
                <a:ea typeface="ＭＳ Ｐゴシック" charset="0"/>
              </a:rPr>
              <a:t>real values.</a:t>
            </a:r>
            <a:endParaRPr lang="el-GR" sz="2800" dirty="0">
              <a:solidFill>
                <a:srgbClr val="CD0000"/>
              </a:solidFill>
              <a:latin typeface="+mj-lt"/>
              <a:ea typeface="ＭＳ Ｐゴシック" charset="0"/>
            </a:endParaRPr>
          </a:p>
        </p:txBody>
      </p:sp>
      <p:sp>
        <p:nvSpPr>
          <p:cNvPr id="1383430" name="Rectangle 6"/>
          <p:cNvSpPr>
            <a:spLocks noChangeArrowheads="1"/>
          </p:cNvSpPr>
          <p:nvPr/>
        </p:nvSpPr>
        <p:spPr bwMode="auto">
          <a:xfrm>
            <a:off x="1981200" y="1062038"/>
            <a:ext cx="368164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800" dirty="0">
                <a:latin typeface="+mj-lt"/>
                <a:ea typeface="ＭＳ Ｐゴシック" charset="0"/>
              </a:rPr>
              <a:t>More general definition:</a:t>
            </a:r>
          </a:p>
        </p:txBody>
      </p:sp>
      <p:sp>
        <p:nvSpPr>
          <p:cNvPr id="1383431" name="Rectangle 7"/>
          <p:cNvSpPr>
            <a:spLocks noChangeArrowheads="1"/>
          </p:cNvSpPr>
          <p:nvPr/>
        </p:nvSpPr>
        <p:spPr bwMode="auto">
          <a:xfrm>
            <a:off x="1905001" y="4110039"/>
            <a:ext cx="820769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latin typeface="+mj-lt"/>
              </a:rPr>
              <a:t>Sometimes referred to as  </a:t>
            </a:r>
            <a:r>
              <a:rPr lang="en-US" altLang="en-US" sz="2800" dirty="0">
                <a:solidFill>
                  <a:srgbClr val="CD0000"/>
                </a:solidFill>
                <a:latin typeface="+mj-lt"/>
              </a:rPr>
              <a:t>“heavy tailed”</a:t>
            </a:r>
            <a:r>
              <a:rPr lang="en-US" altLang="ja-JP" sz="2800" dirty="0">
                <a:solidFill>
                  <a:srgbClr val="CD0000"/>
                </a:solidFill>
                <a:latin typeface="+mj-lt"/>
              </a:rPr>
              <a:t> </a:t>
            </a:r>
            <a:r>
              <a:rPr lang="en-US" altLang="ja-JP" sz="2800" dirty="0">
                <a:latin typeface="+mj-lt"/>
              </a:rPr>
              <a:t>or </a:t>
            </a:r>
            <a:r>
              <a:rPr lang="en-US" altLang="en-US" sz="2800" dirty="0">
                <a:solidFill>
                  <a:srgbClr val="CD0000"/>
                </a:solidFill>
                <a:latin typeface="+mj-lt"/>
              </a:rPr>
              <a:t>“</a:t>
            </a:r>
            <a:r>
              <a:rPr lang="en-US" altLang="ja-JP" sz="2800" dirty="0">
                <a:solidFill>
                  <a:srgbClr val="CD0000"/>
                </a:solidFill>
                <a:latin typeface="+mj-lt"/>
              </a:rPr>
              <a:t>scale free.</a:t>
            </a:r>
            <a:r>
              <a:rPr lang="en-US" altLang="en-US" sz="2800" dirty="0">
                <a:solidFill>
                  <a:srgbClr val="CD0000"/>
                </a:solidFill>
                <a:latin typeface="+mj-lt"/>
              </a:rPr>
              <a:t>”</a:t>
            </a:r>
          </a:p>
        </p:txBody>
      </p:sp>
    </p:spTree>
    <p:extLst>
      <p:ext uri="{BB962C8B-B14F-4D97-AF65-F5344CB8AC3E}">
        <p14:creationId xmlns:p14="http://schemas.microsoft.com/office/powerpoint/2010/main" val="3217826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34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3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34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8" grpId="0"/>
      <p:bldP spid="1383429" grpId="0"/>
      <p:bldP spid="1383430" grpId="0"/>
      <p:bldP spid="13834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Joint Probability</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zh-CN" dirty="0">
                <a:latin typeface="+mj-lt"/>
                <a:ea typeface="SimSun" panose="02010600030101010101" pitchFamily="2" charset="-122"/>
              </a:rPr>
              <a:t>For events A and B, </a:t>
            </a:r>
            <a:r>
              <a:rPr lang="en-US" altLang="zh-CN" b="1" dirty="0">
                <a:latin typeface="+mj-lt"/>
                <a:ea typeface="SimSun" panose="02010600030101010101" pitchFamily="2" charset="-122"/>
              </a:rPr>
              <a:t>joint probability</a:t>
            </a:r>
            <a:r>
              <a:rPr lang="en-US" altLang="zh-CN" dirty="0">
                <a:latin typeface="+mj-lt"/>
                <a:ea typeface="SimSun" panose="02010600030101010101" pitchFamily="2" charset="-122"/>
              </a:rPr>
              <a:t> </a:t>
            </a:r>
            <a:r>
              <a:rPr lang="en-US" altLang="zh-CN" dirty="0" err="1">
                <a:latin typeface="+mj-lt"/>
                <a:ea typeface="SimSun" panose="02010600030101010101" pitchFamily="2" charset="-122"/>
              </a:rPr>
              <a:t>Pr</a:t>
            </a:r>
            <a:r>
              <a:rPr lang="en-US" altLang="zh-CN" dirty="0">
                <a:latin typeface="+mj-lt"/>
                <a:ea typeface="SimSun" panose="02010600030101010101" pitchFamily="2" charset="-122"/>
              </a:rPr>
              <a:t>(AB) stands for the probability that both events happen.</a:t>
            </a:r>
          </a:p>
          <a:p>
            <a:r>
              <a:rPr lang="en-US" altLang="zh-CN" dirty="0">
                <a:latin typeface="+mj-lt"/>
                <a:ea typeface="SimSun" panose="02010600030101010101" pitchFamily="2" charset="-122"/>
              </a:rPr>
              <a:t>Example: A={HH}, B={HT, TH}, what is the joint probability </a:t>
            </a:r>
            <a:r>
              <a:rPr lang="en-US" altLang="zh-CN" dirty="0" err="1">
                <a:latin typeface="+mj-lt"/>
                <a:ea typeface="SimSun" panose="02010600030101010101" pitchFamily="2" charset="-122"/>
              </a:rPr>
              <a:t>Pr</a:t>
            </a:r>
            <a:r>
              <a:rPr lang="en-US" altLang="zh-CN" dirty="0">
                <a:latin typeface="+mj-lt"/>
                <a:ea typeface="SimSun" panose="02010600030101010101" pitchFamily="2" charset="-122"/>
              </a:rPr>
              <a:t>(AB)?</a:t>
            </a:r>
          </a:p>
        </p:txBody>
      </p:sp>
    </p:spTree>
    <p:extLst>
      <p:ext uri="{BB962C8B-B14F-4D97-AF65-F5344CB8AC3E}">
        <p14:creationId xmlns:p14="http://schemas.microsoft.com/office/powerpoint/2010/main" val="3851049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Rectangle 2"/>
          <p:cNvSpPr>
            <a:spLocks noGrp="1" noChangeArrowheads="1"/>
          </p:cNvSpPr>
          <p:nvPr>
            <p:ph type="title"/>
          </p:nvPr>
        </p:nvSpPr>
        <p:spPr>
          <a:xfrm>
            <a:off x="1874838" y="945078"/>
            <a:ext cx="7772400" cy="685800"/>
          </a:xfrm>
        </p:spPr>
        <p:txBody>
          <a:bodyPr>
            <a:normAutofit/>
          </a:bodyPr>
          <a:lstStyle/>
          <a:p>
            <a:pPr eaLnBrk="1" hangingPunct="1">
              <a:buFont typeface="Futura Bk" charset="0"/>
              <a:buNone/>
              <a:defRPr/>
            </a:pPr>
            <a:r>
              <a:rPr lang="en-US" sz="4000" dirty="0">
                <a:solidFill>
                  <a:srgbClr val="CD0000"/>
                </a:solidFill>
              </a:rPr>
              <a:t>Power Laws in Degree distribution</a:t>
            </a:r>
          </a:p>
        </p:txBody>
      </p:sp>
      <p:sp>
        <p:nvSpPr>
          <p:cNvPr id="1385475" name="Text Box 3"/>
          <p:cNvSpPr txBox="1">
            <a:spLocks noChangeArrowheads="1"/>
          </p:cNvSpPr>
          <p:nvPr/>
        </p:nvSpPr>
        <p:spPr bwMode="auto">
          <a:xfrm>
            <a:off x="2046288" y="2128322"/>
            <a:ext cx="79248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n-US" sz="2800" dirty="0">
                <a:latin typeface="+mj-lt"/>
                <a:ea typeface="ＭＳ Ｐゴシック" charset="0"/>
              </a:rPr>
              <a:t>Let G be a graph.</a:t>
            </a:r>
            <a:endParaRPr lang="en-US" sz="2800" dirty="0">
              <a:solidFill>
                <a:srgbClr val="FF0000"/>
              </a:solidFill>
              <a:latin typeface="+mj-lt"/>
              <a:ea typeface="ＭＳ Ｐゴシック" charset="0"/>
            </a:endParaRPr>
          </a:p>
        </p:txBody>
      </p:sp>
      <p:sp>
        <p:nvSpPr>
          <p:cNvPr id="1385476" name="Text Box 4"/>
          <p:cNvSpPr txBox="1">
            <a:spLocks noChangeArrowheads="1"/>
          </p:cNvSpPr>
          <p:nvPr/>
        </p:nvSpPr>
        <p:spPr bwMode="auto">
          <a:xfrm>
            <a:off x="2198688" y="2967038"/>
            <a:ext cx="77724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n-US" sz="2800" dirty="0">
                <a:latin typeface="+mj-lt"/>
                <a:ea typeface="ＭＳ Ｐゴシック" charset="0"/>
              </a:rPr>
              <a:t>Let </a:t>
            </a:r>
            <a:r>
              <a:rPr lang="en-US" sz="2800" dirty="0" err="1">
                <a:latin typeface="+mj-lt"/>
                <a:ea typeface="ＭＳ Ｐゴシック" charset="0"/>
              </a:rPr>
              <a:t>X</a:t>
            </a:r>
            <a:r>
              <a:rPr lang="en-US" sz="2800" baseline="-25000" dirty="0" err="1">
                <a:latin typeface="+mj-lt"/>
                <a:ea typeface="ＭＳ Ｐゴシック" charset="0"/>
              </a:rPr>
              <a:t>k</a:t>
            </a:r>
            <a:r>
              <a:rPr lang="en-US" sz="2800" dirty="0">
                <a:latin typeface="+mj-lt"/>
                <a:ea typeface="ＭＳ Ｐゴシック" charset="0"/>
              </a:rPr>
              <a:t> be the proportion of nodes with degree k in G.</a:t>
            </a:r>
          </a:p>
        </p:txBody>
      </p:sp>
      <p:sp>
        <p:nvSpPr>
          <p:cNvPr id="1385477" name="Text Box 5"/>
          <p:cNvSpPr txBox="1">
            <a:spLocks noChangeArrowheads="1"/>
          </p:cNvSpPr>
          <p:nvPr/>
        </p:nvSpPr>
        <p:spPr bwMode="auto">
          <a:xfrm>
            <a:off x="2133601" y="3833814"/>
            <a:ext cx="7254875"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latin typeface="+mj-lt"/>
              </a:rPr>
              <a:t>Then if </a:t>
            </a:r>
            <a:r>
              <a:rPr lang="en-US" altLang="en-US" sz="2800" dirty="0" err="1">
                <a:latin typeface="+mj-lt"/>
              </a:rPr>
              <a:t>X</a:t>
            </a:r>
            <a:r>
              <a:rPr lang="en-US" altLang="en-US" sz="2800" baseline="-25000" dirty="0" err="1">
                <a:latin typeface="+mj-lt"/>
              </a:rPr>
              <a:t>k</a:t>
            </a:r>
            <a:r>
              <a:rPr lang="en-US" altLang="en-US" sz="2800" b="1" i="1" dirty="0">
                <a:latin typeface="+mj-lt"/>
              </a:rPr>
              <a:t> ~ </a:t>
            </a:r>
            <a:r>
              <a:rPr lang="en-US" altLang="en-US" sz="2800" b="1" i="1" dirty="0" err="1">
                <a:latin typeface="+mj-lt"/>
              </a:rPr>
              <a:t>Ck</a:t>
            </a:r>
            <a:r>
              <a:rPr lang="en-US" altLang="en-US" sz="2800" b="1" i="1" baseline="30000" dirty="0">
                <a:latin typeface="+mj-lt"/>
              </a:rPr>
              <a:t>-</a:t>
            </a:r>
            <a:r>
              <a:rPr lang="el-GR" altLang="en-US" sz="2800" b="1" i="1" baseline="30000" dirty="0">
                <a:latin typeface="+mj-lt"/>
              </a:rPr>
              <a:t>α</a:t>
            </a:r>
            <a:endParaRPr lang="el-GR" altLang="en-US" sz="2800" b="1" i="1" baseline="30000" dirty="0">
              <a:solidFill>
                <a:srgbClr val="FF0000"/>
              </a:solidFill>
              <a:latin typeface="+mj-lt"/>
            </a:endParaRPr>
          </a:p>
          <a:p>
            <a:pPr eaLnBrk="1" hangingPunct="1"/>
            <a:endParaRPr lang="en-US" altLang="en-US" sz="2800" dirty="0">
              <a:latin typeface="+mj-lt"/>
            </a:endParaRPr>
          </a:p>
          <a:p>
            <a:pPr eaLnBrk="1" hangingPunct="1"/>
            <a:r>
              <a:rPr lang="en-US" altLang="en-US" sz="2800" dirty="0">
                <a:latin typeface="+mj-lt"/>
              </a:rPr>
              <a:t>we say that G has power law degree distribution.</a:t>
            </a:r>
          </a:p>
        </p:txBody>
      </p:sp>
    </p:spTree>
    <p:extLst>
      <p:ext uri="{BB962C8B-B14F-4D97-AF65-F5344CB8AC3E}">
        <p14:creationId xmlns:p14="http://schemas.microsoft.com/office/powerpoint/2010/main" val="28102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54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54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5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75" grpId="0"/>
      <p:bldP spid="1385476" grpId="0"/>
      <p:bldP spid="138547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sz="4000" dirty="0">
                <a:solidFill>
                  <a:srgbClr val="CD0000"/>
                </a:solidFill>
              </a:rPr>
              <a:t>The Normal Distribution</a:t>
            </a:r>
          </a:p>
        </p:txBody>
      </p:sp>
      <p:sp>
        <p:nvSpPr>
          <p:cNvPr id="18435" name="Rectangle 3"/>
          <p:cNvSpPr>
            <a:spLocks noGrp="1" noChangeArrowheads="1"/>
          </p:cNvSpPr>
          <p:nvPr>
            <p:ph type="body" idx="1"/>
          </p:nvPr>
        </p:nvSpPr>
        <p:spPr/>
        <p:txBody>
          <a:bodyPr>
            <a:normAutofit fontScale="92500" lnSpcReduction="20000"/>
          </a:bodyPr>
          <a:lstStyle/>
          <a:p>
            <a:r>
              <a:rPr lang="en-US"/>
              <a:t>The </a:t>
            </a:r>
            <a:r>
              <a:rPr lang="en-US" b="1" i="1"/>
              <a:t>normal distribution</a:t>
            </a:r>
            <a:r>
              <a:rPr lang="en-US"/>
              <a:t> is the most important of all probability distributions. The probability density function of a </a:t>
            </a:r>
            <a:r>
              <a:rPr lang="en-US" b="1" i="1"/>
              <a:t>normal random variable</a:t>
            </a:r>
            <a:r>
              <a:rPr lang="en-US"/>
              <a:t> is given by:</a:t>
            </a:r>
          </a:p>
          <a:p>
            <a:endParaRPr lang="en-US"/>
          </a:p>
          <a:p>
            <a:endParaRPr lang="en-US"/>
          </a:p>
          <a:p>
            <a:endParaRPr lang="en-US"/>
          </a:p>
          <a:p>
            <a:endParaRPr lang="en-US"/>
          </a:p>
          <a:p>
            <a:endParaRPr lang="en-US"/>
          </a:p>
          <a:p>
            <a:r>
              <a:rPr lang="en-US"/>
              <a:t>It looks like this:</a:t>
            </a:r>
          </a:p>
          <a:p>
            <a:r>
              <a:rPr lang="en-US"/>
              <a:t>Bell shaped,</a:t>
            </a:r>
          </a:p>
          <a:p>
            <a:r>
              <a:rPr lang="en-US"/>
              <a:t>Symmetrical around the mean     …</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2667000"/>
            <a:ext cx="6502400" cy="1460500"/>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657600"/>
            <a:ext cx="38862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943600"/>
            <a:ext cx="457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919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en-US" sz="4000" dirty="0">
                <a:solidFill>
                  <a:srgbClr val="CD0000"/>
                </a:solidFill>
              </a:rPr>
              <a:t>Exponential Distribution</a:t>
            </a:r>
          </a:p>
        </p:txBody>
      </p:sp>
      <p:sp>
        <p:nvSpPr>
          <p:cNvPr id="36867" name="Rectangle 3"/>
          <p:cNvSpPr>
            <a:spLocks noGrp="1" noChangeArrowheads="1"/>
          </p:cNvSpPr>
          <p:nvPr>
            <p:ph type="body" idx="1"/>
          </p:nvPr>
        </p:nvSpPr>
        <p:spPr/>
        <p:txBody>
          <a:bodyPr/>
          <a:lstStyle/>
          <a:p>
            <a:r>
              <a:rPr lang="en-US" dirty="0"/>
              <a:t>Another important continuous distribution is the </a:t>
            </a:r>
            <a:r>
              <a:rPr lang="en-US" b="1" i="1" dirty="0"/>
              <a:t>exponential distribution</a:t>
            </a:r>
            <a:r>
              <a:rPr lang="en-US" dirty="0"/>
              <a:t> which has this probability density function:</a:t>
            </a:r>
          </a:p>
          <a:p>
            <a:endParaRPr lang="en-US" dirty="0"/>
          </a:p>
          <a:p>
            <a:endParaRPr lang="en-US" dirty="0"/>
          </a:p>
          <a:p>
            <a:endParaRPr lang="en-US" dirty="0"/>
          </a:p>
          <a:p>
            <a:r>
              <a:rPr lang="en-US" sz="2400" dirty="0"/>
              <a:t>Note that x ≥ 0. Time (for example) is a non-negative quantity; the exponential distribution is often used for time related phenomena such as the length of time between phone calls or between parts arriving at an assembly station. Note also that the mean and standard deviation are equal to each other and to the inverse of the parameter of the distribution (lambda     )</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607" y="2819400"/>
            <a:ext cx="4927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4" y="5257800"/>
            <a:ext cx="255587" cy="31908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5340350"/>
            <a:ext cx="2111375" cy="1212850"/>
          </a:xfrm>
          <a:prstGeom prst="rect">
            <a:avLst/>
          </a:prstGeom>
          <a:noFill/>
          <a:extLst>
            <a:ext uri="{909E8E84-426E-40DD-AFC4-6F175D3DCCD1}">
              <a14:hiddenFill xmlns:a14="http://schemas.microsoft.com/office/drawing/2010/main">
                <a:solidFill>
                  <a:srgbClr val="FFFFFF"/>
                </a:solidFill>
              </a14:hiddenFill>
            </a:ext>
          </a:extLst>
        </p:spPr>
      </p:pic>
      <p:sp>
        <p:nvSpPr>
          <p:cNvPr id="36871" name="Line 7"/>
          <p:cNvSpPr>
            <a:spLocks noChangeShapeType="1"/>
          </p:cNvSpPr>
          <p:nvPr/>
        </p:nvSpPr>
        <p:spPr bwMode="auto">
          <a:xfrm flipV="1">
            <a:off x="7315200" y="2819400"/>
            <a:ext cx="533400" cy="6858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79832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82128" y="0"/>
            <a:ext cx="10972800" cy="1371600"/>
          </a:xfrm>
        </p:spPr>
        <p:txBody>
          <a:bodyPr>
            <a:normAutofit/>
          </a:bodyPr>
          <a:lstStyle/>
          <a:p>
            <a:r>
              <a:rPr lang="en-US" sz="4000" dirty="0">
                <a:solidFill>
                  <a:srgbClr val="CD0000"/>
                </a:solidFill>
              </a:rPr>
              <a:t>Poisson Distribution</a:t>
            </a:r>
          </a:p>
        </p:txBody>
      </p:sp>
      <p:sp>
        <p:nvSpPr>
          <p:cNvPr id="20483" name="Rectangle 3"/>
          <p:cNvSpPr>
            <a:spLocks noGrp="1" noChangeArrowheads="1"/>
          </p:cNvSpPr>
          <p:nvPr>
            <p:ph type="body" sz="half" idx="1"/>
          </p:nvPr>
        </p:nvSpPr>
        <p:spPr>
          <a:xfrm>
            <a:off x="1981200" y="1219200"/>
            <a:ext cx="8229600" cy="4572000"/>
          </a:xfrm>
        </p:spPr>
        <p:txBody>
          <a:bodyPr/>
          <a:lstStyle/>
          <a:p>
            <a:r>
              <a:rPr lang="en-US" sz="2400" dirty="0"/>
              <a:t>Distribution often used to model the number of incidences of some characteristic in time or space:</a:t>
            </a:r>
          </a:p>
          <a:p>
            <a:pPr lvl="1"/>
            <a:r>
              <a:rPr lang="en-US" sz="2000" dirty="0"/>
              <a:t>Arrivals of customers in a queue</a:t>
            </a:r>
          </a:p>
          <a:p>
            <a:pPr lvl="1"/>
            <a:r>
              <a:rPr lang="en-US" sz="2000" dirty="0"/>
              <a:t>Numbers of flaws in a roll of fabric</a:t>
            </a:r>
          </a:p>
          <a:p>
            <a:pPr lvl="1"/>
            <a:r>
              <a:rPr lang="en-US" sz="2000" dirty="0"/>
              <a:t>Number of typos per page of text.</a:t>
            </a:r>
          </a:p>
          <a:p>
            <a:r>
              <a:rPr lang="en-US" sz="2400" dirty="0"/>
              <a:t>Distribution obtained as follows:</a:t>
            </a:r>
          </a:p>
          <a:p>
            <a:pPr lvl="1"/>
            <a:r>
              <a:rPr lang="en-US" sz="2000" dirty="0"/>
              <a:t>Break down the “area” into many small “pieces”  (</a:t>
            </a:r>
            <a:r>
              <a:rPr lang="en-US" sz="2000" i="1" dirty="0"/>
              <a:t>n</a:t>
            </a:r>
            <a:r>
              <a:rPr lang="en-US" sz="2000" dirty="0"/>
              <a:t> pieces)</a:t>
            </a:r>
          </a:p>
          <a:p>
            <a:pPr lvl="1"/>
            <a:r>
              <a:rPr lang="en-US" sz="2000" dirty="0"/>
              <a:t>Each “piece” can have only 0 or 1 occurrences  (</a:t>
            </a:r>
            <a:r>
              <a:rPr lang="en-US" sz="2000" i="1" dirty="0"/>
              <a:t>p</a:t>
            </a:r>
            <a:r>
              <a:rPr lang="en-US" sz="2000" dirty="0"/>
              <a:t>=P(1))</a:t>
            </a:r>
          </a:p>
          <a:p>
            <a:pPr lvl="1"/>
            <a:r>
              <a:rPr lang="en-US" sz="2000" dirty="0"/>
              <a:t>Let </a:t>
            </a:r>
            <a:r>
              <a:rPr lang="en-US" sz="2000" i="1" dirty="0">
                <a:latin typeface="Symbol" panose="05050102010706020507" pitchFamily="18" charset="2"/>
              </a:rPr>
              <a:t>l</a:t>
            </a:r>
            <a:r>
              <a:rPr lang="en-US" sz="2000" i="1" dirty="0"/>
              <a:t>=np</a:t>
            </a:r>
            <a:r>
              <a:rPr lang="en-US" sz="2000" dirty="0"/>
              <a:t> </a:t>
            </a:r>
            <a:r>
              <a:rPr lang="en-US" sz="2000" dirty="0">
                <a:cs typeface="Arial" panose="020B0604020202020204" pitchFamily="34" charset="0"/>
              </a:rPr>
              <a:t>≡ Average number of occurrences over “area”</a:t>
            </a:r>
          </a:p>
          <a:p>
            <a:pPr lvl="1"/>
            <a:r>
              <a:rPr lang="en-US" sz="2000" i="1" dirty="0">
                <a:cs typeface="Arial" panose="020B0604020202020204" pitchFamily="34" charset="0"/>
              </a:rPr>
              <a:t>Y</a:t>
            </a:r>
            <a:r>
              <a:rPr lang="en-US" sz="2000" dirty="0">
                <a:cs typeface="Arial" panose="020B0604020202020204" pitchFamily="34" charset="0"/>
              </a:rPr>
              <a:t> ≡ # occurrences in “area” is sum of 0</a:t>
            </a:r>
            <a:r>
              <a:rPr lang="en-US" sz="2000" baseline="30000" dirty="0">
                <a:cs typeface="Arial" panose="020B0604020202020204" pitchFamily="34" charset="0"/>
              </a:rPr>
              <a:t>s</a:t>
            </a:r>
            <a:r>
              <a:rPr lang="en-US" sz="2000" dirty="0">
                <a:cs typeface="Arial" panose="020B0604020202020204" pitchFamily="34" charset="0"/>
              </a:rPr>
              <a:t> &amp; 1</a:t>
            </a:r>
            <a:r>
              <a:rPr lang="en-US" sz="2000" baseline="30000" dirty="0">
                <a:cs typeface="Arial" panose="020B0604020202020204" pitchFamily="34" charset="0"/>
              </a:rPr>
              <a:t>s</a:t>
            </a:r>
            <a:r>
              <a:rPr lang="en-US" sz="2000" dirty="0">
                <a:cs typeface="Arial" panose="020B0604020202020204" pitchFamily="34" charset="0"/>
              </a:rPr>
              <a:t> over “pieces”</a:t>
            </a:r>
          </a:p>
          <a:p>
            <a:pPr lvl="1"/>
            <a:r>
              <a:rPr lang="en-US" sz="2000" i="1" dirty="0">
                <a:cs typeface="Arial" panose="020B0604020202020204" pitchFamily="34" charset="0"/>
              </a:rPr>
              <a:t>Y</a:t>
            </a:r>
            <a:r>
              <a:rPr lang="en-US" sz="2000" dirty="0">
                <a:cs typeface="Arial" panose="020B0604020202020204" pitchFamily="34" charset="0"/>
              </a:rPr>
              <a:t> ~ Bin(</a:t>
            </a:r>
            <a:r>
              <a:rPr lang="en-US" sz="2000" i="1" dirty="0" err="1">
                <a:cs typeface="Arial" panose="020B0604020202020204" pitchFamily="34" charset="0"/>
              </a:rPr>
              <a:t>n,p</a:t>
            </a:r>
            <a:r>
              <a:rPr lang="en-US" sz="2000" dirty="0">
                <a:cs typeface="Arial" panose="020B0604020202020204" pitchFamily="34" charset="0"/>
              </a:rPr>
              <a:t>) with </a:t>
            </a:r>
            <a:r>
              <a:rPr lang="en-US" sz="2000" i="1" dirty="0">
                <a:cs typeface="Arial" panose="020B0604020202020204" pitchFamily="34" charset="0"/>
              </a:rPr>
              <a:t>p = </a:t>
            </a:r>
            <a:r>
              <a:rPr lang="en-US" sz="2000" i="1" dirty="0">
                <a:latin typeface="Symbol" panose="05050102010706020507" pitchFamily="18" charset="2"/>
                <a:cs typeface="Arial" panose="020B0604020202020204" pitchFamily="34" charset="0"/>
              </a:rPr>
              <a:t>l</a:t>
            </a:r>
            <a:r>
              <a:rPr lang="en-US" sz="2000" i="1" dirty="0">
                <a:cs typeface="Arial" panose="020B0604020202020204" pitchFamily="34" charset="0"/>
              </a:rPr>
              <a:t>/n</a:t>
            </a:r>
          </a:p>
          <a:p>
            <a:pPr lvl="1"/>
            <a:r>
              <a:rPr lang="en-US" sz="2000" dirty="0">
                <a:cs typeface="Arial" panose="020B0604020202020204" pitchFamily="34" charset="0"/>
              </a:rPr>
              <a:t>Take limit of Binomial Distribution as </a:t>
            </a:r>
            <a:r>
              <a:rPr lang="en-US" sz="2000" i="1" dirty="0">
                <a:cs typeface="Arial" panose="020B0604020202020204" pitchFamily="34" charset="0"/>
              </a:rPr>
              <a:t>n </a:t>
            </a:r>
            <a:r>
              <a:rPr lang="en-US" sz="2000" dirty="0">
                <a:cs typeface="Arial" panose="020B0604020202020204" pitchFamily="34" charset="0"/>
                <a:sym typeface="Symbol" panose="05050102010706020507" pitchFamily="18" charset="2"/>
              </a:rPr>
              <a:t> with </a:t>
            </a:r>
            <a:r>
              <a:rPr lang="en-US" sz="2000" i="1" dirty="0">
                <a:cs typeface="Arial" panose="020B0604020202020204" pitchFamily="34" charset="0"/>
              </a:rPr>
              <a:t>p = </a:t>
            </a:r>
            <a:r>
              <a:rPr lang="en-US" sz="2000" i="1" dirty="0">
                <a:latin typeface="Symbol" panose="05050102010706020507" pitchFamily="18" charset="2"/>
                <a:cs typeface="Arial" panose="020B0604020202020204" pitchFamily="34" charset="0"/>
              </a:rPr>
              <a:t>l</a:t>
            </a:r>
            <a:r>
              <a:rPr lang="en-US" sz="2000" i="1" dirty="0">
                <a:cs typeface="Arial" panose="020B0604020202020204" pitchFamily="34" charset="0"/>
              </a:rPr>
              <a:t>/n</a:t>
            </a:r>
          </a:p>
        </p:txBody>
      </p:sp>
      <p:graphicFrame>
        <p:nvGraphicFramePr>
          <p:cNvPr id="20484" name="Object 4"/>
          <p:cNvGraphicFramePr>
            <a:graphicFrameLocks noGrp="1" noChangeAspect="1"/>
          </p:cNvGraphicFramePr>
          <p:nvPr>
            <p:ph sz="half" idx="2"/>
          </p:nvPr>
        </p:nvGraphicFramePr>
        <p:xfrm>
          <a:off x="2971800" y="5867400"/>
          <a:ext cx="5562600" cy="865188"/>
        </p:xfrm>
        <a:graphic>
          <a:graphicData uri="http://schemas.openxmlformats.org/presentationml/2006/ole">
            <mc:AlternateContent xmlns:mc="http://schemas.openxmlformats.org/markup-compatibility/2006">
              <mc:Choice xmlns:v="urn:schemas-microsoft-com:vml" Requires="v">
                <p:oleObj spid="_x0000_s166956" name="Equation" r:id="rId3" imgW="2857320" imgH="444240" progId="Equation.3">
                  <p:embed/>
                </p:oleObj>
              </mc:Choice>
              <mc:Fallback>
                <p:oleObj name="Equation" r:id="rId3" imgW="2857320" imgH="444240" progId="Equation.3">
                  <p:embed/>
                  <p:pic>
                    <p:nvPicPr>
                      <p:cNvPr id="204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867400"/>
                        <a:ext cx="55626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65006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35812" y="309144"/>
            <a:ext cx="8229600" cy="449262"/>
          </a:xfrm>
        </p:spPr>
        <p:txBody>
          <a:bodyPr>
            <a:normAutofit fontScale="90000"/>
          </a:bodyPr>
          <a:lstStyle/>
          <a:p>
            <a:r>
              <a:rPr lang="en-US" dirty="0">
                <a:solidFill>
                  <a:srgbClr val="CD0000"/>
                </a:solidFill>
              </a:rPr>
              <a:t>Negative Binomial Distribution</a:t>
            </a:r>
          </a:p>
        </p:txBody>
      </p:sp>
      <p:sp>
        <p:nvSpPr>
          <p:cNvPr id="13315" name="Rectangle 3"/>
          <p:cNvSpPr>
            <a:spLocks noGrp="1" noChangeArrowheads="1"/>
          </p:cNvSpPr>
          <p:nvPr>
            <p:ph type="body" sz="half" idx="1"/>
          </p:nvPr>
        </p:nvSpPr>
        <p:spPr>
          <a:xfrm>
            <a:off x="1981200" y="1143000"/>
            <a:ext cx="8229600" cy="1676400"/>
          </a:xfrm>
        </p:spPr>
        <p:txBody>
          <a:bodyPr/>
          <a:lstStyle/>
          <a:p>
            <a:r>
              <a:rPr lang="en-US" sz="2400"/>
              <a:t>Used to model the number of trials needed until the </a:t>
            </a:r>
            <a:r>
              <a:rPr lang="en-US" sz="2400" i="1"/>
              <a:t>r</a:t>
            </a:r>
            <a:r>
              <a:rPr lang="en-US" sz="2400" baseline="30000"/>
              <a:t>th</a:t>
            </a:r>
            <a:r>
              <a:rPr lang="en-US" sz="2400"/>
              <a:t> Success (extension of Geometric distribution)</a:t>
            </a:r>
          </a:p>
          <a:p>
            <a:r>
              <a:rPr lang="en-US" sz="2400"/>
              <a:t>Based on there being </a:t>
            </a:r>
            <a:r>
              <a:rPr lang="en-US" sz="2400" i="1"/>
              <a:t>r</a:t>
            </a:r>
            <a:r>
              <a:rPr lang="en-US" sz="2400"/>
              <a:t>-1 Successes in first </a:t>
            </a:r>
            <a:r>
              <a:rPr lang="en-US" sz="2400" i="1"/>
              <a:t>y</a:t>
            </a:r>
            <a:r>
              <a:rPr lang="en-US" sz="2400"/>
              <a:t>-1 trials, followed by a Success</a:t>
            </a:r>
          </a:p>
          <a:p>
            <a:pPr>
              <a:buFontTx/>
              <a:buNone/>
            </a:pPr>
            <a:endParaRPr lang="en-US" sz="2400"/>
          </a:p>
        </p:txBody>
      </p:sp>
      <p:graphicFrame>
        <p:nvGraphicFramePr>
          <p:cNvPr id="13316" name="Object 4"/>
          <p:cNvGraphicFramePr>
            <a:graphicFrameLocks noGrp="1" noChangeAspect="1"/>
          </p:cNvGraphicFramePr>
          <p:nvPr>
            <p:ph sz="half" idx="2"/>
          </p:nvPr>
        </p:nvGraphicFramePr>
        <p:xfrm>
          <a:off x="2133600" y="2895600"/>
          <a:ext cx="7924800" cy="3848100"/>
        </p:xfrm>
        <a:graphic>
          <a:graphicData uri="http://schemas.openxmlformats.org/presentationml/2006/ole">
            <mc:AlternateContent xmlns:mc="http://schemas.openxmlformats.org/markup-compatibility/2006">
              <mc:Choice xmlns:v="urn:schemas-microsoft-com:vml" Requires="v">
                <p:oleObj spid="_x0000_s167980" name="Equation" r:id="rId3" imgW="3504960" imgH="1701720" progId="Equation.3">
                  <p:embed/>
                </p:oleObj>
              </mc:Choice>
              <mc:Fallback>
                <p:oleObj name="Equation" r:id="rId3" imgW="3504960" imgH="1701720" progId="Equation.3">
                  <p:embed/>
                  <p:pic>
                    <p:nvPicPr>
                      <p:cNvPr id="133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895600"/>
                        <a:ext cx="7924800" cy="384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951488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887104" y="414338"/>
            <a:ext cx="8077200" cy="1143000"/>
          </a:xfrm>
        </p:spPr>
        <p:txBody>
          <a:bodyPr/>
          <a:lstStyle/>
          <a:p>
            <a:pPr algn="l"/>
            <a:r>
              <a:rPr lang="en-US" sz="4000" dirty="0">
                <a:solidFill>
                  <a:srgbClr val="CD0000"/>
                </a:solidFill>
              </a:rPr>
              <a:t>Lognormal Distribution</a:t>
            </a:r>
            <a:br>
              <a:rPr lang="en-US" sz="3600" b="1" dirty="0"/>
            </a:br>
            <a:endParaRPr lang="en-US" sz="3600" b="1" dirty="0"/>
          </a:p>
        </p:txBody>
      </p:sp>
      <p:sp>
        <p:nvSpPr>
          <p:cNvPr id="177155" name="Rectangle 3"/>
          <p:cNvSpPr>
            <a:spLocks noGrp="1" noChangeArrowheads="1"/>
          </p:cNvSpPr>
          <p:nvPr>
            <p:ph type="body" idx="1"/>
          </p:nvPr>
        </p:nvSpPr>
        <p:spPr>
          <a:xfrm>
            <a:off x="2133600" y="1600200"/>
            <a:ext cx="7772400" cy="4114800"/>
          </a:xfrm>
        </p:spPr>
        <p:txBody>
          <a:bodyPr/>
          <a:lstStyle/>
          <a:p>
            <a:pPr>
              <a:buFontTx/>
              <a:buNone/>
            </a:pPr>
            <a:endParaRPr lang="en-US" b="1"/>
          </a:p>
          <a:p>
            <a:pPr>
              <a:buFontTx/>
              <a:buNone/>
            </a:pPr>
            <a:endParaRPr lang="en-US"/>
          </a:p>
        </p:txBody>
      </p:sp>
      <p:pic>
        <p:nvPicPr>
          <p:cNvPr id="17716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546" y="1685924"/>
            <a:ext cx="59436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79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Independence</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zh-CN" dirty="0">
                <a:latin typeface="+mj-lt"/>
                <a:ea typeface="SimSun" panose="02010600030101010101" pitchFamily="2" charset="-122"/>
              </a:rPr>
              <a:t>Two events </a:t>
            </a:r>
            <a:r>
              <a:rPr lang="en-US" altLang="zh-CN" b="1" i="1" dirty="0">
                <a:latin typeface="+mj-lt"/>
                <a:ea typeface="SimSun" panose="02010600030101010101" pitchFamily="2" charset="-122"/>
              </a:rPr>
              <a:t>A and B are independent</a:t>
            </a:r>
            <a:r>
              <a:rPr lang="en-US" altLang="zh-CN" dirty="0">
                <a:latin typeface="+mj-lt"/>
                <a:ea typeface="SimSun" panose="02010600030101010101" pitchFamily="2" charset="-122"/>
              </a:rPr>
              <a:t> in case</a:t>
            </a:r>
          </a:p>
          <a:p>
            <a:pPr lvl="1">
              <a:buFont typeface="Wingdings" panose="05000000000000000000" pitchFamily="2" charset="2"/>
              <a:buNone/>
            </a:pPr>
            <a:r>
              <a:rPr lang="en-US" altLang="zh-CN" sz="2800" dirty="0">
                <a:latin typeface="+mj-lt"/>
                <a:ea typeface="SimSun" panose="02010600030101010101" pitchFamily="2" charset="-122"/>
              </a:rPr>
              <a:t>			</a:t>
            </a:r>
            <a:r>
              <a:rPr lang="en-US" altLang="zh-CN" sz="2800" dirty="0" err="1">
                <a:latin typeface="+mj-lt"/>
                <a:ea typeface="SimSun" panose="02010600030101010101" pitchFamily="2" charset="-122"/>
              </a:rPr>
              <a:t>Pr</a:t>
            </a:r>
            <a:r>
              <a:rPr lang="en-US" altLang="zh-CN" sz="2800" dirty="0">
                <a:latin typeface="+mj-lt"/>
                <a:ea typeface="SimSun" panose="02010600030101010101" pitchFamily="2" charset="-122"/>
              </a:rPr>
              <a:t>(AB) = </a:t>
            </a:r>
            <a:r>
              <a:rPr lang="en-US" altLang="zh-CN" sz="2800" dirty="0" err="1">
                <a:latin typeface="+mj-lt"/>
                <a:ea typeface="SimSun" panose="02010600030101010101" pitchFamily="2" charset="-122"/>
              </a:rPr>
              <a:t>Pr</a:t>
            </a:r>
            <a:r>
              <a:rPr lang="en-US" altLang="zh-CN" sz="2800" dirty="0">
                <a:latin typeface="+mj-lt"/>
                <a:ea typeface="SimSun" panose="02010600030101010101" pitchFamily="2" charset="-122"/>
              </a:rPr>
              <a:t>(A)</a:t>
            </a:r>
            <a:r>
              <a:rPr lang="en-US" altLang="zh-CN" sz="2800" dirty="0" err="1">
                <a:latin typeface="+mj-lt"/>
                <a:ea typeface="SimSun" panose="02010600030101010101" pitchFamily="2" charset="-122"/>
              </a:rPr>
              <a:t>Pr</a:t>
            </a:r>
            <a:r>
              <a:rPr lang="en-US" altLang="zh-CN" sz="2800" dirty="0">
                <a:latin typeface="+mj-lt"/>
                <a:ea typeface="SimSun" panose="02010600030101010101" pitchFamily="2" charset="-122"/>
              </a:rPr>
              <a:t>(B)</a:t>
            </a:r>
          </a:p>
          <a:p>
            <a:r>
              <a:rPr lang="en-US" altLang="zh-CN" dirty="0">
                <a:latin typeface="+mj-lt"/>
                <a:ea typeface="SimSun" panose="02010600030101010101" pitchFamily="2" charset="-122"/>
              </a:rPr>
              <a:t>A set of events {A</a:t>
            </a:r>
            <a:r>
              <a:rPr lang="en-US" altLang="zh-CN" baseline="-25000" dirty="0">
                <a:latin typeface="+mj-lt"/>
                <a:ea typeface="SimSun" panose="02010600030101010101" pitchFamily="2" charset="-122"/>
              </a:rPr>
              <a:t>i</a:t>
            </a:r>
            <a:r>
              <a:rPr lang="en-US" altLang="zh-CN" dirty="0">
                <a:latin typeface="+mj-lt"/>
                <a:ea typeface="SimSun" panose="02010600030101010101" pitchFamily="2" charset="-122"/>
              </a:rPr>
              <a:t>} is independent in case</a:t>
            </a:r>
          </a:p>
          <a:p>
            <a:pPr lvl="1">
              <a:buFont typeface="Wingdings" panose="05000000000000000000" pitchFamily="2" charset="2"/>
              <a:buNone/>
            </a:pPr>
            <a:endParaRPr lang="en-US" altLang="zh-CN" sz="2000" dirty="0">
              <a:ea typeface="SimSun" panose="02010600030101010101" pitchFamily="2" charset="-122"/>
              <a:sym typeface="Symbol" panose="05050102010706020507" pitchFamily="18" charset="2"/>
            </a:endParaRPr>
          </a:p>
          <a:p>
            <a:pPr lvl="1">
              <a:buFont typeface="Wingdings" panose="05000000000000000000" pitchFamily="2" charset="2"/>
              <a:buNone/>
            </a:pPr>
            <a:endParaRPr lang="zh-CN" altLang="en-US" dirty="0">
              <a:ea typeface="SimSun" panose="02010600030101010101" pitchFamily="2" charset="-122"/>
              <a:sym typeface="Symbol" panose="05050102010706020507" pitchFamily="18" charset="2"/>
            </a:endParaRPr>
          </a:p>
        </p:txBody>
      </p:sp>
      <p:graphicFrame>
        <p:nvGraphicFramePr>
          <p:cNvPr id="4" name="Object 1028"/>
          <p:cNvGraphicFramePr>
            <a:graphicFrameLocks noChangeAspect="1"/>
          </p:cNvGraphicFramePr>
          <p:nvPr>
            <p:extLst/>
          </p:nvPr>
        </p:nvGraphicFramePr>
        <p:xfrm>
          <a:off x="3810000" y="3598863"/>
          <a:ext cx="3871350" cy="734598"/>
        </p:xfrm>
        <a:graphic>
          <a:graphicData uri="http://schemas.openxmlformats.org/presentationml/2006/ole">
            <mc:AlternateContent xmlns:mc="http://schemas.openxmlformats.org/markup-compatibility/2006">
              <mc:Choice xmlns:v="urn:schemas-microsoft-com:vml" Requires="v">
                <p:oleObj spid="_x0000_s77867" name="Equation" r:id="rId4" imgW="1206360" imgH="228600" progId="Equation.BREE4">
                  <p:embed/>
                </p:oleObj>
              </mc:Choice>
              <mc:Fallback>
                <p:oleObj name="Equation" r:id="rId4" imgW="1206360" imgH="228600" progId="Equation.BREE4">
                  <p:embed/>
                  <p:pic>
                    <p:nvPicPr>
                      <p:cNvPr id="4"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3598863"/>
                        <a:ext cx="3871350" cy="73459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5914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Conditional Probability</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zh-CN" dirty="0">
                <a:latin typeface="+mj-lt"/>
                <a:ea typeface="SimSun" panose="02010600030101010101" pitchFamily="2" charset="-122"/>
              </a:rPr>
              <a:t>If A and B are events with </a:t>
            </a:r>
            <a:r>
              <a:rPr lang="en-US" altLang="zh-CN" dirty="0" err="1">
                <a:latin typeface="+mj-lt"/>
                <a:ea typeface="SimSun" panose="02010600030101010101" pitchFamily="2" charset="-122"/>
              </a:rPr>
              <a:t>Pr</a:t>
            </a:r>
            <a:r>
              <a:rPr lang="en-US" altLang="zh-CN" dirty="0">
                <a:latin typeface="+mj-lt"/>
                <a:ea typeface="SimSun" panose="02010600030101010101" pitchFamily="2" charset="-122"/>
              </a:rPr>
              <a:t>(A) &gt; 0, the </a:t>
            </a:r>
            <a:r>
              <a:rPr lang="en-US" altLang="zh-CN" b="1" i="1" dirty="0">
                <a:latin typeface="+mj-lt"/>
                <a:ea typeface="SimSun" panose="02010600030101010101" pitchFamily="2" charset="-122"/>
              </a:rPr>
              <a:t>conditional probability of B given A</a:t>
            </a:r>
            <a:r>
              <a:rPr lang="en-US" altLang="zh-CN" dirty="0">
                <a:latin typeface="+mj-lt"/>
                <a:ea typeface="SimSun" panose="02010600030101010101" pitchFamily="2" charset="-122"/>
              </a:rPr>
              <a:t> is</a:t>
            </a:r>
          </a:p>
          <a:p>
            <a:endParaRPr lang="en-US" altLang="zh-CN" dirty="0">
              <a:ea typeface="SimSun" panose="02010600030101010101" pitchFamily="2" charset="-122"/>
            </a:endParaRPr>
          </a:p>
          <a:p>
            <a:endParaRPr lang="en-US" altLang="zh-CN" dirty="0">
              <a:ea typeface="SimSun" panose="02010600030101010101" pitchFamily="2" charset="-122"/>
            </a:endParaRPr>
          </a:p>
        </p:txBody>
      </p:sp>
      <p:graphicFrame>
        <p:nvGraphicFramePr>
          <p:cNvPr id="4" name="Object 4"/>
          <p:cNvGraphicFramePr>
            <a:graphicFrameLocks noChangeAspect="1"/>
          </p:cNvGraphicFramePr>
          <p:nvPr>
            <p:extLst/>
          </p:nvPr>
        </p:nvGraphicFramePr>
        <p:xfrm>
          <a:off x="3303104" y="2832652"/>
          <a:ext cx="5138530" cy="1775003"/>
        </p:xfrm>
        <a:graphic>
          <a:graphicData uri="http://schemas.openxmlformats.org/presentationml/2006/ole">
            <mc:AlternateContent xmlns:mc="http://schemas.openxmlformats.org/markup-compatibility/2006">
              <mc:Choice xmlns:v="urn:schemas-microsoft-com:vml" Requires="v">
                <p:oleObj spid="_x0000_s78891" name="Equation" r:id="rId4" imgW="1028520" imgH="355320" progId="Equation.BREE4">
                  <p:embed/>
                </p:oleObj>
              </mc:Choice>
              <mc:Fallback>
                <p:oleObj name="Equation" r:id="rId4" imgW="1028520" imgH="355320" progId="Equation.BREE4">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104" y="2832652"/>
                        <a:ext cx="5138530" cy="177500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0209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p:spPr>
        <p:txBody>
          <a:bodyPr>
            <a:normAutofit/>
          </a:bodyPr>
          <a:lstStyle/>
          <a:p>
            <a:r>
              <a:rPr lang="en-US" altLang="en-US" sz="4000" dirty="0">
                <a:solidFill>
                  <a:srgbClr val="CD0000"/>
                </a:solidFill>
              </a:rPr>
              <a:t>Mutually Exclusive Events</a:t>
            </a:r>
          </a:p>
        </p:txBody>
      </p:sp>
      <p:sp>
        <p:nvSpPr>
          <p:cNvPr id="27651" name="Rectangle 3"/>
          <p:cNvSpPr>
            <a:spLocks noGrp="1" noChangeArrowheads="1"/>
          </p:cNvSpPr>
          <p:nvPr>
            <p:ph type="body" idx="1"/>
          </p:nvPr>
        </p:nvSpPr>
        <p:spPr>
          <a:noFill/>
        </p:spPr>
        <p:txBody>
          <a:bodyPr/>
          <a:lstStyle/>
          <a:p>
            <a:r>
              <a:rPr lang="en-US" altLang="en-US" dirty="0">
                <a:latin typeface="+mj-lt"/>
              </a:rPr>
              <a:t>The OR Rule of Probability</a:t>
            </a:r>
          </a:p>
          <a:p>
            <a:r>
              <a:rPr lang="en-US" altLang="en-US" dirty="0">
                <a:latin typeface="+mj-lt"/>
              </a:rPr>
              <a:t>Mutually exclusive events-no outcomes from </a:t>
            </a:r>
            <a:r>
              <a:rPr lang="en-US" altLang="en-US" i="1" dirty="0">
                <a:latin typeface="+mj-lt"/>
              </a:rPr>
              <a:t>S</a:t>
            </a:r>
            <a:r>
              <a:rPr lang="en-US" altLang="en-US" dirty="0">
                <a:latin typeface="+mj-lt"/>
              </a:rPr>
              <a:t>  in common</a:t>
            </a:r>
          </a:p>
          <a:p>
            <a:endParaRPr lang="en-US" altLang="en-US" dirty="0"/>
          </a:p>
        </p:txBody>
      </p:sp>
      <p:sp>
        <p:nvSpPr>
          <p:cNvPr id="27652" name="Rectangle 4"/>
          <p:cNvSpPr>
            <a:spLocks noChangeArrowheads="1"/>
          </p:cNvSpPr>
          <p:nvPr/>
        </p:nvSpPr>
        <p:spPr bwMode="auto">
          <a:xfrm>
            <a:off x="3811589" y="3354389"/>
            <a:ext cx="5635625" cy="2359025"/>
          </a:xfrm>
          <a:prstGeom prst="rect">
            <a:avLst/>
          </a:prstGeom>
          <a:solidFill>
            <a:schemeClr val="bg2"/>
          </a:solidFill>
          <a:ln w="12700">
            <a:solidFill>
              <a:schemeClr val="accent2"/>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53" name="Oval 5"/>
          <p:cNvSpPr>
            <a:spLocks noChangeArrowheads="1"/>
          </p:cNvSpPr>
          <p:nvPr/>
        </p:nvSpPr>
        <p:spPr bwMode="auto">
          <a:xfrm>
            <a:off x="5257800" y="4041532"/>
            <a:ext cx="1216025" cy="1216025"/>
          </a:xfrm>
          <a:prstGeom prst="ellipse">
            <a:avLst/>
          </a:prstGeom>
          <a:solidFill>
            <a:schemeClr val="accent6"/>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54" name="Oval 6"/>
          <p:cNvSpPr>
            <a:spLocks noChangeArrowheads="1"/>
          </p:cNvSpPr>
          <p:nvPr/>
        </p:nvSpPr>
        <p:spPr bwMode="auto">
          <a:xfrm>
            <a:off x="7545389" y="4116389"/>
            <a:ext cx="1216025" cy="1216025"/>
          </a:xfrm>
          <a:prstGeom prst="ellipse">
            <a:avLst/>
          </a:prstGeom>
          <a:solidFill>
            <a:schemeClr val="accent6"/>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55" name="Rectangle 7"/>
          <p:cNvSpPr>
            <a:spLocks noChangeArrowheads="1"/>
          </p:cNvSpPr>
          <p:nvPr/>
        </p:nvSpPr>
        <p:spPr bwMode="auto">
          <a:xfrm>
            <a:off x="3124200" y="358140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S</a:t>
            </a:r>
          </a:p>
        </p:txBody>
      </p:sp>
      <p:sp>
        <p:nvSpPr>
          <p:cNvPr id="27656" name="Rectangle 8"/>
          <p:cNvSpPr>
            <a:spLocks noChangeArrowheads="1"/>
          </p:cNvSpPr>
          <p:nvPr/>
        </p:nvSpPr>
        <p:spPr bwMode="auto">
          <a:xfrm>
            <a:off x="4724400" y="411480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A</a:t>
            </a:r>
            <a:endParaRPr lang="en-US" altLang="en-US" sz="1800"/>
          </a:p>
        </p:txBody>
      </p:sp>
      <p:sp>
        <p:nvSpPr>
          <p:cNvPr id="27657" name="Rectangle 9"/>
          <p:cNvSpPr>
            <a:spLocks noChangeArrowheads="1"/>
          </p:cNvSpPr>
          <p:nvPr/>
        </p:nvSpPr>
        <p:spPr bwMode="auto">
          <a:xfrm>
            <a:off x="7010400" y="434340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B</a:t>
            </a:r>
          </a:p>
        </p:txBody>
      </p:sp>
      <p:sp>
        <p:nvSpPr>
          <p:cNvPr id="27658" name="Rectangle 10"/>
          <p:cNvSpPr>
            <a:spLocks noChangeArrowheads="1"/>
          </p:cNvSpPr>
          <p:nvPr/>
        </p:nvSpPr>
        <p:spPr bwMode="auto">
          <a:xfrm>
            <a:off x="6173789" y="3430589"/>
            <a:ext cx="1520825" cy="377825"/>
          </a:xfrm>
          <a:prstGeom prst="rect">
            <a:avLst/>
          </a:prstGeom>
          <a:solidFill>
            <a:schemeClr val="accent4">
              <a:lumMod val="60000"/>
              <a:lumOff val="40000"/>
            </a:schemeClr>
          </a:solidFill>
          <a:ln w="12700">
            <a:solidFill>
              <a:schemeClr val="tx1"/>
            </a:solidFill>
            <a:miter lim="800000"/>
            <a:headEnd/>
            <a:tailEnd/>
          </a:ln>
        </p:spPr>
        <p:txBody>
          <a:bodyPr wrap="none" lIns="92075" tIns="46038" rIns="92075" bIns="46038"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dirty="0"/>
              <a:t>A </a:t>
            </a:r>
            <a:r>
              <a:rPr lang="en-US" altLang="en-US" b="1" dirty="0">
                <a:latin typeface="Symbol" panose="05050102010706020507" pitchFamily="18" charset="2"/>
              </a:rPr>
              <a:t>Ç B </a:t>
            </a:r>
            <a:r>
              <a:rPr lang="en-US" altLang="en-US" b="1" dirty="0"/>
              <a:t>= </a:t>
            </a:r>
            <a:r>
              <a:rPr lang="en-US" altLang="en-US" b="1" dirty="0">
                <a:latin typeface="Symbol" panose="05050102010706020507" pitchFamily="18" charset="2"/>
              </a:rPr>
              <a:t>Æ</a:t>
            </a:r>
          </a:p>
        </p:txBody>
      </p:sp>
    </p:spTree>
    <p:extLst>
      <p:ext uri="{BB962C8B-B14F-4D97-AF65-F5344CB8AC3E}">
        <p14:creationId xmlns:p14="http://schemas.microsoft.com/office/powerpoint/2010/main" val="827016004"/>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 The OR Rule of 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rPr>
              <a:t>The probability that either one of 2 different events will occur is the sum of their separate probabilities.</a:t>
            </a:r>
          </a:p>
          <a:p>
            <a:r>
              <a:rPr lang="en-US" altLang="en-US" dirty="0">
                <a:latin typeface="+mj-lt"/>
              </a:rPr>
              <a:t>For example, the chance of rolling either a 2 or a 3 on a die is 1/6 + 1/6 = 1/3.</a:t>
            </a:r>
          </a:p>
        </p:txBody>
      </p:sp>
    </p:spTree>
    <p:extLst>
      <p:ext uri="{BB962C8B-B14F-4D97-AF65-F5344CB8AC3E}">
        <p14:creationId xmlns:p14="http://schemas.microsoft.com/office/powerpoint/2010/main" val="3796900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867697" y="49444"/>
            <a:ext cx="10515600" cy="1325563"/>
          </a:xfrm>
        </p:spPr>
        <p:txBody>
          <a:bodyPr>
            <a:normAutofit/>
          </a:bodyPr>
          <a:lstStyle/>
          <a:p>
            <a:r>
              <a:rPr lang="en-US" altLang="en-US" sz="4000" dirty="0">
                <a:solidFill>
                  <a:srgbClr val="CD0000"/>
                </a:solidFill>
              </a:rPr>
              <a:t>Probability - NOT Rule</a:t>
            </a:r>
          </a:p>
        </p:txBody>
      </p:sp>
      <p:sp>
        <p:nvSpPr>
          <p:cNvPr id="5123" name="Rectangle 5"/>
          <p:cNvSpPr>
            <a:spLocks noGrp="1" noChangeArrowheads="1"/>
          </p:cNvSpPr>
          <p:nvPr>
            <p:ph type="body" idx="1"/>
          </p:nvPr>
        </p:nvSpPr>
        <p:spPr>
          <a:xfrm>
            <a:off x="1099985" y="1158875"/>
            <a:ext cx="10515600" cy="4351338"/>
          </a:xfrm>
        </p:spPr>
        <p:txBody>
          <a:bodyPr/>
          <a:lstStyle/>
          <a:p>
            <a:r>
              <a:rPr lang="en-US" altLang="en-US" dirty="0">
                <a:latin typeface="+mj-lt"/>
              </a:rPr>
              <a:t>The chance of an event not happening is 1 minus the chance of it happening.</a:t>
            </a:r>
          </a:p>
          <a:p>
            <a:r>
              <a:rPr lang="en-US" altLang="en-US" dirty="0">
                <a:latin typeface="+mj-lt"/>
              </a:rPr>
              <a:t>For example, the chance of not getting a 2 on a die is 1 - 1/6 = 5/6.</a:t>
            </a:r>
          </a:p>
          <a:p>
            <a:r>
              <a:rPr lang="en-US" altLang="en-US" dirty="0">
                <a:latin typeface="+mj-lt"/>
              </a:rPr>
              <a:t>This rule can be very useful.  Sometimes complicated problems are greatly simplified by examining them backwards.</a:t>
            </a:r>
          </a:p>
          <a:p>
            <a:pPr>
              <a:buFontTx/>
              <a:buNone/>
            </a:pPr>
            <a:r>
              <a:rPr lang="en-US" altLang="en-US" dirty="0">
                <a:latin typeface="+mj-lt"/>
              </a:rPr>
              <a:t>	P(A’ ) = 1 - P(A)</a:t>
            </a:r>
          </a:p>
          <a:p>
            <a:pPr>
              <a:buFontTx/>
              <a:buNone/>
            </a:pPr>
            <a:r>
              <a:rPr lang="en-US" altLang="en-US" dirty="0">
                <a:latin typeface="+mj-lt"/>
              </a:rPr>
              <a:t>	For an event A, A’ is the </a:t>
            </a:r>
            <a:r>
              <a:rPr lang="en-US" altLang="en-US" b="1" dirty="0">
                <a:latin typeface="+mj-lt"/>
              </a:rPr>
              <a:t>complement of A</a:t>
            </a:r>
            <a:r>
              <a:rPr lang="en-US" altLang="en-US" dirty="0">
                <a:latin typeface="+mj-lt"/>
              </a:rPr>
              <a:t>; A’ is everything in </a:t>
            </a:r>
            <a:r>
              <a:rPr lang="en-US" altLang="en-US" i="1" dirty="0">
                <a:latin typeface="+mj-lt"/>
              </a:rPr>
              <a:t>S</a:t>
            </a:r>
            <a:r>
              <a:rPr lang="en-US" altLang="en-US" dirty="0">
                <a:latin typeface="+mj-lt"/>
              </a:rPr>
              <a:t>  that is </a:t>
            </a:r>
            <a:r>
              <a:rPr lang="en-US" altLang="en-US" u="sng" dirty="0">
                <a:latin typeface="+mj-lt"/>
              </a:rPr>
              <a:t>not</a:t>
            </a:r>
            <a:r>
              <a:rPr lang="en-US" altLang="en-US" dirty="0">
                <a:latin typeface="+mj-lt"/>
              </a:rPr>
              <a:t> in A.</a:t>
            </a:r>
          </a:p>
          <a:p>
            <a:endParaRPr lang="en-US" altLang="en-US" dirty="0"/>
          </a:p>
        </p:txBody>
      </p:sp>
      <p:sp>
        <p:nvSpPr>
          <p:cNvPr id="5" name="Rectangle 4"/>
          <p:cNvSpPr>
            <a:spLocks noChangeArrowheads="1"/>
          </p:cNvSpPr>
          <p:nvPr/>
        </p:nvSpPr>
        <p:spPr bwMode="auto">
          <a:xfrm>
            <a:off x="3669022" y="4641619"/>
            <a:ext cx="6092825" cy="1978025"/>
          </a:xfrm>
          <a:prstGeom prst="rect">
            <a:avLst/>
          </a:prstGeom>
          <a:solidFill>
            <a:schemeClr val="bg1">
              <a:lumMod val="95000"/>
            </a:schemeClr>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6" name="Oval 5"/>
          <p:cNvSpPr>
            <a:spLocks noChangeArrowheads="1"/>
          </p:cNvSpPr>
          <p:nvPr/>
        </p:nvSpPr>
        <p:spPr bwMode="auto">
          <a:xfrm>
            <a:off x="5878822" y="5098819"/>
            <a:ext cx="1368425" cy="1368425"/>
          </a:xfrm>
          <a:prstGeom prst="ellipse">
            <a:avLst/>
          </a:prstGeom>
          <a:solidFill>
            <a:schemeClr val="accent6"/>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7" name="Rectangle 7"/>
          <p:cNvSpPr>
            <a:spLocks noChangeArrowheads="1"/>
          </p:cNvSpPr>
          <p:nvPr/>
        </p:nvSpPr>
        <p:spPr bwMode="auto">
          <a:xfrm>
            <a:off x="8087033" y="517343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a:t>A'</a:t>
            </a:r>
          </a:p>
        </p:txBody>
      </p:sp>
      <p:sp>
        <p:nvSpPr>
          <p:cNvPr id="8" name="Rectangle 6"/>
          <p:cNvSpPr>
            <a:spLocks noChangeArrowheads="1"/>
          </p:cNvSpPr>
          <p:nvPr/>
        </p:nvSpPr>
        <p:spPr bwMode="auto">
          <a:xfrm>
            <a:off x="6372534" y="5475679"/>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a:t>A</a:t>
            </a:r>
          </a:p>
        </p:txBody>
      </p:sp>
    </p:spTree>
    <p:extLst>
      <p:ext uri="{BB962C8B-B14F-4D97-AF65-F5344CB8AC3E}">
        <p14:creationId xmlns:p14="http://schemas.microsoft.com/office/powerpoint/2010/main" val="407440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cs typeface="Times New Roman" panose="02020603050405020304" pitchFamily="18" charset="0"/>
              </a:rPr>
              <a:t>if A and B are mutually exclusive events:</a:t>
            </a:r>
          </a:p>
          <a:p>
            <a:pPr lvl="1">
              <a:buFontTx/>
              <a:buNone/>
            </a:pPr>
            <a:r>
              <a:rPr lang="en-US" altLang="en-US" dirty="0">
                <a:latin typeface="+mj-lt"/>
                <a:cs typeface="Times New Roman" panose="02020603050405020304" pitchFamily="18" charset="0"/>
              </a:rPr>
              <a:t>	P(A or B) = P(A) + P(B)</a:t>
            </a:r>
          </a:p>
          <a:p>
            <a:pPr lvl="1">
              <a:buFontTx/>
              <a:buNone/>
            </a:pPr>
            <a:r>
              <a:rPr lang="en-US" altLang="en-US" dirty="0">
                <a:latin typeface="+mj-lt"/>
                <a:cs typeface="Times New Roman" panose="02020603050405020304" pitchFamily="18" charset="0"/>
              </a:rPr>
              <a:t>	ex., die roll: P(1 or 6) = 1/6 + 1/6 = .33</a:t>
            </a:r>
          </a:p>
          <a:p>
            <a:r>
              <a:rPr lang="en-US" altLang="en-US" dirty="0">
                <a:latin typeface="+mj-lt"/>
                <a:cs typeface="Times New Roman" panose="02020603050405020304" pitchFamily="18" charset="0"/>
              </a:rPr>
              <a:t>possibility set</a:t>
            </a:r>
            <a:r>
              <a:rPr lang="en-US" altLang="en-US" dirty="0">
                <a:latin typeface="+mj-lt"/>
              </a:rPr>
              <a:t>:</a:t>
            </a:r>
          </a:p>
          <a:p>
            <a:pPr lvl="1">
              <a:buFontTx/>
              <a:buNone/>
            </a:pPr>
            <a:r>
              <a:rPr lang="en-US" altLang="en-US" dirty="0">
                <a:latin typeface="+mj-lt"/>
              </a:rPr>
              <a:t>	sum of all possible outcomes</a:t>
            </a:r>
          </a:p>
          <a:p>
            <a:pPr lvl="1">
              <a:buFontTx/>
              <a:buNone/>
            </a:pPr>
            <a:r>
              <a:rPr lang="en-US" altLang="en-US" dirty="0">
                <a:latin typeface="+mj-lt"/>
                <a:cs typeface="Times New Roman" panose="02020603050405020304" pitchFamily="18" charset="0"/>
              </a:rPr>
              <a:t>	~A = anything other than A</a:t>
            </a:r>
            <a:endParaRPr lang="en-US" altLang="en-US" dirty="0">
              <a:latin typeface="+mj-lt"/>
            </a:endParaRPr>
          </a:p>
          <a:p>
            <a:pPr lvl="1">
              <a:buFontTx/>
              <a:buNone/>
            </a:pPr>
            <a:r>
              <a:rPr lang="en-US" altLang="en-US" dirty="0">
                <a:latin typeface="+mj-lt"/>
                <a:cs typeface="Times New Roman" panose="02020603050405020304" pitchFamily="18" charset="0"/>
              </a:rPr>
              <a:t>	P(A or ~A) = P(A) + P(~A) = 1</a:t>
            </a:r>
            <a:r>
              <a:rPr lang="en-US" altLang="en-US" dirty="0">
                <a:latin typeface="+mj-lt"/>
              </a:rPr>
              <a:t> </a:t>
            </a:r>
          </a:p>
        </p:txBody>
      </p:sp>
    </p:spTree>
    <p:extLst>
      <p:ext uri="{BB962C8B-B14F-4D97-AF65-F5344CB8AC3E}">
        <p14:creationId xmlns:p14="http://schemas.microsoft.com/office/powerpoint/2010/main" val="3989891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cs typeface="Times New Roman" panose="02020603050405020304" pitchFamily="18" charset="0"/>
              </a:rPr>
              <a:t>one event has no influence on the outcome of another event</a:t>
            </a:r>
            <a:endParaRPr lang="en-US" altLang="en-US" dirty="0">
              <a:latin typeface="+mj-lt"/>
            </a:endParaRPr>
          </a:p>
          <a:p>
            <a:r>
              <a:rPr lang="en-US" altLang="en-US" dirty="0">
                <a:latin typeface="+mj-lt"/>
                <a:cs typeface="Times New Roman" panose="02020603050405020304" pitchFamily="18" charset="0"/>
              </a:rPr>
              <a:t>if events A &amp; B are independent</a:t>
            </a:r>
          </a:p>
          <a:p>
            <a:pPr lvl="1">
              <a:buNone/>
            </a:pPr>
            <a:r>
              <a:rPr lang="en-US" altLang="en-US" dirty="0">
                <a:latin typeface="+mj-lt"/>
                <a:cs typeface="Times New Roman" panose="02020603050405020304" pitchFamily="18" charset="0"/>
              </a:rPr>
              <a:t>	then P(A&amp;B) = P(A)*P(B)</a:t>
            </a:r>
            <a:endParaRPr lang="en-US" altLang="en-US" dirty="0">
              <a:latin typeface="+mj-lt"/>
            </a:endParaRPr>
          </a:p>
          <a:p>
            <a:r>
              <a:rPr lang="en-US" altLang="en-US" dirty="0">
                <a:latin typeface="+mj-lt"/>
              </a:rPr>
              <a:t>if </a:t>
            </a:r>
            <a:r>
              <a:rPr lang="en-US" altLang="en-US" dirty="0">
                <a:latin typeface="+mj-lt"/>
                <a:cs typeface="Times New Roman" panose="02020603050405020304" pitchFamily="18" charset="0"/>
              </a:rPr>
              <a:t>P(A&amp;B) = P(A)*P(B)</a:t>
            </a:r>
          </a:p>
          <a:p>
            <a:pPr lvl="1">
              <a:buNone/>
            </a:pPr>
            <a:r>
              <a:rPr lang="en-US" altLang="en-US" dirty="0">
                <a:latin typeface="+mj-lt"/>
                <a:cs typeface="Times New Roman" panose="02020603050405020304" pitchFamily="18" charset="0"/>
              </a:rPr>
              <a:t>	then events A &amp; B are independent</a:t>
            </a:r>
            <a:endParaRPr lang="en-US" altLang="en-US" dirty="0">
              <a:latin typeface="+mj-lt"/>
            </a:endParaRPr>
          </a:p>
          <a:p>
            <a:r>
              <a:rPr lang="en-US" altLang="en-US" dirty="0">
                <a:latin typeface="+mj-lt"/>
                <a:cs typeface="Times New Roman" panose="02020603050405020304" pitchFamily="18" charset="0"/>
              </a:rPr>
              <a:t>coin flipping</a:t>
            </a:r>
          </a:p>
          <a:p>
            <a:pPr lvl="1">
              <a:buNone/>
            </a:pPr>
            <a:r>
              <a:rPr lang="en-US" altLang="en-US" dirty="0">
                <a:latin typeface="+mj-lt"/>
                <a:cs typeface="Times New Roman" panose="02020603050405020304" pitchFamily="18" charset="0"/>
              </a:rPr>
              <a:t>	if P(H) = P(T) = .5 then</a:t>
            </a:r>
          </a:p>
          <a:p>
            <a:pPr lvl="1">
              <a:buNone/>
            </a:pPr>
            <a:r>
              <a:rPr lang="en-US" altLang="en-US" dirty="0">
                <a:latin typeface="+mj-lt"/>
                <a:cs typeface="Times New Roman" panose="02020603050405020304" pitchFamily="18" charset="0"/>
              </a:rPr>
              <a:t>	P(HTHTH) = P(HHHHH) =</a:t>
            </a:r>
          </a:p>
          <a:p>
            <a:pPr lvl="1">
              <a:buNone/>
            </a:pPr>
            <a:r>
              <a:rPr lang="en-US" altLang="en-US" dirty="0">
                <a:latin typeface="+mj-lt"/>
                <a:cs typeface="Times New Roman" panose="02020603050405020304" pitchFamily="18" charset="0"/>
              </a:rPr>
              <a:t>	.5*.5*.5*.5*.5  = .5</a:t>
            </a:r>
            <a:r>
              <a:rPr lang="en-US" altLang="en-US" baseline="30000" dirty="0">
                <a:latin typeface="+mj-lt"/>
                <a:cs typeface="Times New Roman" panose="02020603050405020304" pitchFamily="18" charset="0"/>
              </a:rPr>
              <a:t>5 </a:t>
            </a:r>
            <a:r>
              <a:rPr lang="en-US" altLang="en-US" dirty="0">
                <a:latin typeface="+mj-lt"/>
                <a:cs typeface="Times New Roman" panose="02020603050405020304" pitchFamily="18" charset="0"/>
              </a:rPr>
              <a:t>= .03</a:t>
            </a:r>
            <a:r>
              <a:rPr lang="en-US" altLang="en-US" dirty="0">
                <a:latin typeface="+mj-lt"/>
              </a:rPr>
              <a:t> </a:t>
            </a:r>
          </a:p>
        </p:txBody>
      </p:sp>
    </p:spTree>
    <p:extLst>
      <p:ext uri="{BB962C8B-B14F-4D97-AF65-F5344CB8AC3E}">
        <p14:creationId xmlns:p14="http://schemas.microsoft.com/office/powerpoint/2010/main" val="59811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Conditional Probability</a:t>
            </a:r>
          </a:p>
        </p:txBody>
      </p:sp>
      <p:sp>
        <p:nvSpPr>
          <p:cNvPr id="5" name="Content Placeholder 2"/>
          <p:cNvSpPr txBox="1">
            <a:spLocks/>
          </p:cNvSpPr>
          <p:nvPr/>
        </p:nvSpPr>
        <p:spPr bwMode="auto">
          <a:xfrm>
            <a:off x="1404730" y="1537253"/>
            <a:ext cx="9949070" cy="478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latin typeface="+mj-lt"/>
              </a:rPr>
              <a:t>P(F|H) = Fraction of worlds in which H is true that also have F true</a:t>
            </a:r>
          </a:p>
          <a:p>
            <a:pPr lvl="1" eaLnBrk="1" hangingPunct="1">
              <a:buFontTx/>
              <a:buChar char="-"/>
            </a:pPr>
            <a:endParaRPr lang="en-US" altLang="en-US" sz="2800" dirty="0">
              <a:latin typeface="Calibri" panose="020F0502020204030204" pitchFamily="34" charset="0"/>
            </a:endParaRPr>
          </a:p>
          <a:p>
            <a:pPr eaLnBrk="1" hangingPunct="1">
              <a:spcBef>
                <a:spcPct val="20000"/>
              </a:spcBef>
            </a:pPr>
            <a:endParaRPr lang="en-US" altLang="en-US" sz="2800" dirty="0">
              <a:latin typeface="Calibri" panose="020F0502020204030204" pitchFamily="34" charset="0"/>
            </a:endParaRPr>
          </a:p>
        </p:txBody>
      </p:sp>
      <p:graphicFrame>
        <p:nvGraphicFramePr>
          <p:cNvPr id="6" name="Object 3"/>
          <p:cNvGraphicFramePr>
            <a:graphicFrameLocks noChangeAspect="1"/>
          </p:cNvGraphicFramePr>
          <p:nvPr>
            <p:extLst/>
          </p:nvPr>
        </p:nvGraphicFramePr>
        <p:xfrm>
          <a:off x="6121469" y="3230908"/>
          <a:ext cx="4641573" cy="1547191"/>
        </p:xfrm>
        <a:graphic>
          <a:graphicData uri="http://schemas.openxmlformats.org/presentationml/2006/ole">
            <mc:AlternateContent xmlns:mc="http://schemas.openxmlformats.org/markup-compatibility/2006">
              <mc:Choice xmlns:v="urn:schemas-microsoft-com:vml" Requires="v">
                <p:oleObj spid="_x0000_s79915" name="Equation" r:id="rId4" imgW="1523880" imgH="482400" progId="Equation.3">
                  <p:embed/>
                </p:oleObj>
              </mc:Choice>
              <mc:Fallback>
                <p:oleObj name="Equation" r:id="rId4" imgW="1523880" imgH="4824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69" y="3230908"/>
                        <a:ext cx="4641573" cy="1547191"/>
                      </a:xfrm>
                      <a:prstGeom prst="rect">
                        <a:avLst/>
                      </a:prstGeom>
                      <a:noFill/>
                      <a:ln>
                        <a:noFill/>
                      </a:ln>
                      <a:effectLst/>
                    </p:spPr>
                  </p:pic>
                </p:oleObj>
              </mc:Fallback>
            </mc:AlternateContent>
          </a:graphicData>
        </a:graphic>
      </p:graphicFrame>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730" y="2408471"/>
            <a:ext cx="4125982" cy="303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025" y="392665"/>
            <a:ext cx="10515600" cy="1325563"/>
          </a:xfrm>
        </p:spPr>
        <p:txBody>
          <a:bodyPr>
            <a:normAutofit/>
          </a:bodyPr>
          <a:lstStyle/>
          <a:p>
            <a:r>
              <a:rPr lang="en-US" sz="4000" dirty="0">
                <a:solidFill>
                  <a:srgbClr val="CD0000"/>
                </a:solidFill>
              </a:rPr>
              <a:t>Probability and Statistics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0" y="1500144"/>
            <a:ext cx="9267825" cy="5213152"/>
          </a:xfrm>
          <a:prstGeom prst="rect">
            <a:avLst/>
          </a:prstGeom>
        </p:spPr>
      </p:pic>
    </p:spTree>
    <p:extLst>
      <p:ext uri="{BB962C8B-B14F-4D97-AF65-F5344CB8AC3E}">
        <p14:creationId xmlns:p14="http://schemas.microsoft.com/office/powerpoint/2010/main" val="2137769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The Axioms of Probability</a:t>
            </a:r>
          </a:p>
        </p:txBody>
      </p:sp>
      <p:sp>
        <p:nvSpPr>
          <p:cNvPr id="18435" name="Rectangle 3"/>
          <p:cNvSpPr>
            <a:spLocks noGrp="1" noChangeArrowheads="1"/>
          </p:cNvSpPr>
          <p:nvPr>
            <p:ph type="body" idx="1"/>
          </p:nvPr>
        </p:nvSpPr>
        <p:spPr>
          <a:xfrm>
            <a:off x="1166813" y="1690688"/>
            <a:ext cx="10515600" cy="4351338"/>
          </a:xfrm>
        </p:spPr>
        <p:txBody>
          <a:bodyPr/>
          <a:lstStyle/>
          <a:p>
            <a:pPr eaLnBrk="1" hangingPunct="1"/>
            <a:r>
              <a:rPr lang="en-US" altLang="en-US" dirty="0">
                <a:latin typeface="+mj-lt"/>
                <a:ea typeface="ＭＳ Ｐゴシック" panose="020B0600070205080204" pitchFamily="34" charset="-128"/>
              </a:rPr>
              <a:t>0 &lt;= P(A) &lt;= 1</a:t>
            </a:r>
          </a:p>
          <a:p>
            <a:pPr eaLnBrk="1" hangingPunct="1"/>
            <a:r>
              <a:rPr lang="en-US" altLang="en-US" dirty="0">
                <a:latin typeface="+mj-lt"/>
                <a:ea typeface="ＭＳ Ｐゴシック" panose="020B0600070205080204" pitchFamily="34" charset="-128"/>
              </a:rPr>
              <a:t>P(True) = 1</a:t>
            </a:r>
          </a:p>
          <a:p>
            <a:pPr eaLnBrk="1" hangingPunct="1"/>
            <a:r>
              <a:rPr lang="en-US" altLang="en-US" dirty="0">
                <a:latin typeface="+mj-lt"/>
                <a:ea typeface="ＭＳ Ｐゴシック" panose="020B0600070205080204" pitchFamily="34" charset="-128"/>
              </a:rPr>
              <a:t>P(False) = 0</a:t>
            </a:r>
          </a:p>
          <a:p>
            <a:pPr eaLnBrk="1" hangingPunct="1"/>
            <a:r>
              <a:rPr lang="en-US" altLang="en-US" dirty="0">
                <a:latin typeface="+mj-lt"/>
                <a:ea typeface="ＭＳ Ｐゴシック" panose="020B0600070205080204" pitchFamily="34" charset="-128"/>
              </a:rPr>
              <a:t>P(A or B) = P(A) + P(B) - P(A and B)</a:t>
            </a:r>
          </a:p>
          <a:p>
            <a:pPr lvl="3" eaLnBrk="1" hangingPunct="1">
              <a:buFontTx/>
              <a:buNone/>
            </a:pPr>
            <a:endParaRPr lang="en-US" altLang="en-US" dirty="0">
              <a:latin typeface="+mj-lt"/>
              <a:ea typeface="ＭＳ Ｐゴシック" panose="020B0600070205080204" pitchFamily="34" charset="-128"/>
            </a:endParaRPr>
          </a:p>
          <a:p>
            <a:pPr lvl="3" eaLnBrk="1" hangingPunct="1">
              <a:buFontTx/>
              <a:buNone/>
            </a:pPr>
            <a:endParaRPr lang="en-US" altLang="en-US" dirty="0">
              <a:latin typeface="+mj-lt"/>
              <a:ea typeface="ＭＳ Ｐゴシック" panose="020B0600070205080204" pitchFamily="34" charset="-128"/>
            </a:endParaRPr>
          </a:p>
          <a:p>
            <a:pPr lvl="3" eaLnBrk="1" hangingPunct="1">
              <a:buFontTx/>
              <a:buNone/>
            </a:pPr>
            <a:endParaRPr lang="en-US" altLang="en-US" dirty="0">
              <a:latin typeface="+mj-lt"/>
              <a:ea typeface="ＭＳ Ｐゴシック" panose="020B0600070205080204" pitchFamily="34" charset="-128"/>
            </a:endParaRPr>
          </a:p>
          <a:p>
            <a:pPr lvl="3" eaLnBrk="1" hangingPunct="1">
              <a:buFontTx/>
              <a:buNone/>
            </a:pPr>
            <a:r>
              <a:rPr lang="en-US" altLang="en-US" dirty="0">
                <a:latin typeface="+mj-lt"/>
                <a:ea typeface="ＭＳ Ｐゴシック" panose="020B0600070205080204" pitchFamily="34" charset="-128"/>
              </a:rPr>
              <a:t>Where do these axioms come from? Were they </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discovered</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 </a:t>
            </a:r>
          </a:p>
          <a:p>
            <a:pPr lvl="3" eaLnBrk="1" hangingPunct="1">
              <a:buFontTx/>
              <a:buNone/>
            </a:pPr>
            <a:r>
              <a:rPr lang="en-US" altLang="en-US" dirty="0">
                <a:latin typeface="+mj-lt"/>
                <a:ea typeface="ＭＳ Ｐゴシック" panose="020B0600070205080204" pitchFamily="34" charset="-128"/>
              </a:rPr>
              <a:t>Answers coming up later.</a:t>
            </a:r>
          </a:p>
        </p:txBody>
      </p:sp>
    </p:spTree>
    <p:extLst>
      <p:ext uri="{BB962C8B-B14F-4D97-AF65-F5344CB8AC3E}">
        <p14:creationId xmlns:p14="http://schemas.microsoft.com/office/powerpoint/2010/main" val="116326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3888" y="250825"/>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Theorems from the Axioms</a:t>
            </a:r>
          </a:p>
        </p:txBody>
      </p:sp>
      <p:sp>
        <p:nvSpPr>
          <p:cNvPr id="23555" name="Rectangle 3"/>
          <p:cNvSpPr>
            <a:spLocks noGrp="1" noChangeArrowheads="1"/>
          </p:cNvSpPr>
          <p:nvPr>
            <p:ph type="body" idx="1"/>
          </p:nvPr>
        </p:nvSpPr>
        <p:spPr/>
        <p:txBody>
          <a:bodyPr>
            <a:normAutofit/>
          </a:bodyPr>
          <a:lstStyle/>
          <a:p>
            <a:pPr eaLnBrk="1" hangingPunct="1"/>
            <a:r>
              <a:rPr lang="en-US" altLang="en-US" sz="2400" dirty="0">
                <a:latin typeface="+mj-lt"/>
                <a:ea typeface="ＭＳ Ｐゴシック" panose="020B0600070205080204" pitchFamily="34" charset="-128"/>
              </a:rPr>
              <a:t>0 &lt;= P(A) &lt;= 1, P(True) = 1, P(False) = 0</a:t>
            </a:r>
          </a:p>
          <a:p>
            <a:pPr eaLnBrk="1" hangingPunct="1"/>
            <a:r>
              <a:rPr lang="en-US" altLang="en-US" sz="2400" dirty="0">
                <a:latin typeface="+mj-lt"/>
                <a:ea typeface="ＭＳ Ｐゴシック" panose="020B0600070205080204" pitchFamily="34" charset="-128"/>
              </a:rPr>
              <a:t>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or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 P(</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and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a:t>
            </a:r>
          </a:p>
          <a:p>
            <a:pPr lvl="2" eaLnBrk="1" hangingPunct="1">
              <a:buFontTx/>
              <a:buNone/>
            </a:pPr>
            <a:r>
              <a:rPr lang="en-US" altLang="en-US" sz="2800" dirty="0">
                <a:latin typeface="+mj-lt"/>
                <a:ea typeface="ＭＳ Ｐゴシック" panose="020B0600070205080204" pitchFamily="34" charset="-128"/>
              </a:rPr>
              <a:t>From these we can prove:</a:t>
            </a:r>
          </a:p>
          <a:p>
            <a:pPr lvl="2" eaLnBrk="1" hangingPunct="1">
              <a:buFontTx/>
              <a:buNone/>
            </a:pPr>
            <a:r>
              <a:rPr lang="en-US" altLang="en-US" sz="2800" i="1" dirty="0">
                <a:latin typeface="+mj-lt"/>
                <a:ea typeface="ＭＳ Ｐゴシック" panose="020B0600070205080204" pitchFamily="34" charset="-128"/>
              </a:rPr>
              <a:t>P(not A) = P(~A) = 1-P(A)</a:t>
            </a:r>
          </a:p>
          <a:p>
            <a:pPr lvl="2" eaLnBrk="1" hangingPunct="1">
              <a:buFontTx/>
              <a:buNone/>
            </a:pPr>
            <a:endParaRPr lang="en-US" altLang="en-US" sz="2800" i="1" dirty="0">
              <a:ea typeface="ＭＳ Ｐゴシック" panose="020B0600070205080204" pitchFamily="34" charset="-128"/>
            </a:endParaRPr>
          </a:p>
          <a:p>
            <a:pPr eaLnBrk="1" hangingPunct="1"/>
            <a:endParaRPr lang="en-US" altLang="en-US" sz="36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363859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09588" y="279400"/>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Another important theorem</a:t>
            </a:r>
          </a:p>
        </p:txBody>
      </p:sp>
      <p:sp>
        <p:nvSpPr>
          <p:cNvPr id="24579" name="Rectangle 3"/>
          <p:cNvSpPr>
            <a:spLocks noGrp="1" noChangeArrowheads="1"/>
          </p:cNvSpPr>
          <p:nvPr>
            <p:ph type="body" idx="1"/>
          </p:nvPr>
        </p:nvSpPr>
        <p:spPr/>
        <p:txBody>
          <a:bodyPr>
            <a:normAutofit/>
          </a:bodyPr>
          <a:lstStyle/>
          <a:p>
            <a:pPr eaLnBrk="1" hangingPunct="1"/>
            <a:r>
              <a:rPr lang="en-US" altLang="en-US" sz="2400" dirty="0">
                <a:latin typeface="+mj-lt"/>
                <a:ea typeface="ＭＳ Ｐゴシック" panose="020B0600070205080204" pitchFamily="34" charset="-128"/>
              </a:rPr>
              <a:t>0 &lt;= P(A) &lt;= 1, P(True) = 1, P(False) = 0</a:t>
            </a:r>
          </a:p>
          <a:p>
            <a:pPr eaLnBrk="1" hangingPunct="1"/>
            <a:r>
              <a:rPr lang="en-US" altLang="en-US" sz="2400" dirty="0">
                <a:latin typeface="+mj-lt"/>
                <a:ea typeface="ＭＳ Ｐゴシック" panose="020B0600070205080204" pitchFamily="34" charset="-128"/>
              </a:rPr>
              <a:t>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or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 P(</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and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a:t>
            </a:r>
          </a:p>
          <a:p>
            <a:pPr lvl="2" eaLnBrk="1" hangingPunct="1">
              <a:buFontTx/>
              <a:buNone/>
            </a:pPr>
            <a:r>
              <a:rPr lang="en-US" altLang="en-US" sz="2800" dirty="0">
                <a:latin typeface="+mj-lt"/>
                <a:ea typeface="ＭＳ Ｐゴシック" panose="020B0600070205080204" pitchFamily="34" charset="-128"/>
              </a:rPr>
              <a:t>From these we can prove:</a:t>
            </a:r>
          </a:p>
          <a:p>
            <a:pPr lvl="2" eaLnBrk="1" hangingPunct="1">
              <a:buFontTx/>
              <a:buNone/>
            </a:pPr>
            <a:r>
              <a:rPr lang="en-US" altLang="en-US" sz="2800" i="1" dirty="0">
                <a:latin typeface="+mj-lt"/>
                <a:ea typeface="ＭＳ Ｐゴシック" panose="020B0600070205080204" pitchFamily="34" charset="-128"/>
              </a:rPr>
              <a:t>P(A) = P(A ^ B) + P(A ^ ~B)</a:t>
            </a:r>
          </a:p>
          <a:p>
            <a:pPr lvl="2" eaLnBrk="1" hangingPunct="1">
              <a:buFontTx/>
              <a:buNone/>
            </a:pPr>
            <a:endParaRPr lang="en-US" altLang="en-US" sz="2800" i="1" dirty="0">
              <a:ea typeface="ＭＳ Ｐゴシック" panose="020B0600070205080204" pitchFamily="34" charset="-128"/>
            </a:endParaRPr>
          </a:p>
          <a:p>
            <a:pPr eaLnBrk="1" hangingPunct="1"/>
            <a:endParaRPr lang="en-US" altLang="en-US" sz="36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050021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38188" y="441325"/>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Multivalued Random Variables</a:t>
            </a:r>
          </a:p>
        </p:txBody>
      </p:sp>
      <p:sp>
        <p:nvSpPr>
          <p:cNvPr id="25603" name="Rectangle 3"/>
          <p:cNvSpPr>
            <a:spLocks noGrp="1" noChangeArrowheads="1"/>
          </p:cNvSpPr>
          <p:nvPr>
            <p:ph type="body" idx="1"/>
          </p:nvPr>
        </p:nvSpPr>
        <p:spPr>
          <a:xfrm>
            <a:off x="1466850" y="1942307"/>
            <a:ext cx="9391650" cy="1828800"/>
          </a:xfrm>
        </p:spPr>
        <p:txBody>
          <a:bodyPr>
            <a:normAutofit lnSpcReduction="10000"/>
          </a:bodyPr>
          <a:lstStyle/>
          <a:p>
            <a:pPr eaLnBrk="1" hangingPunct="1">
              <a:lnSpc>
                <a:spcPct val="90000"/>
              </a:lnSpc>
            </a:pPr>
            <a:r>
              <a:rPr lang="en-US" altLang="en-US" dirty="0">
                <a:latin typeface="+mj-lt"/>
                <a:ea typeface="ＭＳ Ｐゴシック" panose="020B0600070205080204" pitchFamily="34" charset="-128"/>
              </a:rPr>
              <a:t>Suppose A can take on more than 2 values</a:t>
            </a:r>
          </a:p>
          <a:p>
            <a:pPr eaLnBrk="1" hangingPunct="1">
              <a:lnSpc>
                <a:spcPct val="90000"/>
              </a:lnSpc>
            </a:pPr>
            <a:r>
              <a:rPr lang="en-US" altLang="en-US" dirty="0">
                <a:latin typeface="+mj-lt"/>
                <a:ea typeface="ＭＳ Ｐゴシック" panose="020B0600070205080204" pitchFamily="34" charset="-128"/>
              </a:rPr>
              <a:t>A is a </a:t>
            </a:r>
            <a:r>
              <a:rPr lang="en-US" altLang="en-US" i="1" dirty="0">
                <a:solidFill>
                  <a:srgbClr val="CD0000"/>
                </a:solidFill>
                <a:latin typeface="+mj-lt"/>
                <a:ea typeface="ＭＳ Ｐゴシック" panose="020B0600070205080204" pitchFamily="34" charset="-128"/>
              </a:rPr>
              <a:t>random variable with </a:t>
            </a:r>
            <a:r>
              <a:rPr lang="en-US" altLang="en-US" i="1" dirty="0" err="1">
                <a:solidFill>
                  <a:srgbClr val="CD0000"/>
                </a:solidFill>
                <a:latin typeface="+mj-lt"/>
                <a:ea typeface="ＭＳ Ｐゴシック" panose="020B0600070205080204" pitchFamily="34" charset="-128"/>
              </a:rPr>
              <a:t>arity</a:t>
            </a:r>
            <a:r>
              <a:rPr lang="en-US" altLang="en-US" i="1" dirty="0">
                <a:solidFill>
                  <a:srgbClr val="CD0000"/>
                </a:solidFill>
                <a:latin typeface="+mj-lt"/>
                <a:ea typeface="ＭＳ Ｐゴシック" panose="020B0600070205080204" pitchFamily="34" charset="-128"/>
              </a:rPr>
              <a:t> k</a:t>
            </a:r>
            <a:r>
              <a:rPr lang="en-US" altLang="en-US" dirty="0">
                <a:solidFill>
                  <a:srgbClr val="CD0000"/>
                </a:solidFill>
                <a:latin typeface="+mj-lt"/>
                <a:ea typeface="ＭＳ Ｐゴシック" panose="020B0600070205080204" pitchFamily="34" charset="-128"/>
              </a:rPr>
              <a:t> </a:t>
            </a:r>
            <a:r>
              <a:rPr lang="en-US" altLang="en-US" dirty="0">
                <a:latin typeface="+mj-lt"/>
                <a:ea typeface="ＭＳ Ｐゴシック" panose="020B0600070205080204" pitchFamily="34" charset="-128"/>
              </a:rPr>
              <a:t>if it can take on exactly one value out of </a:t>
            </a:r>
            <a:r>
              <a:rPr lang="en-US" altLang="en-US" i="1" dirty="0">
                <a:latin typeface="+mj-lt"/>
                <a:ea typeface="ＭＳ Ｐゴシック" panose="020B0600070205080204" pitchFamily="34" charset="-128"/>
              </a:rPr>
              <a:t>{v</a:t>
            </a:r>
            <a:r>
              <a:rPr lang="en-US" altLang="en-US" i="1" baseline="-25000" dirty="0">
                <a:latin typeface="+mj-lt"/>
                <a:ea typeface="ＭＳ Ｐゴシック" panose="020B0600070205080204" pitchFamily="34" charset="-128"/>
              </a:rPr>
              <a:t>1</a:t>
            </a:r>
            <a:r>
              <a:rPr lang="en-US" altLang="en-US" i="1" dirty="0">
                <a:latin typeface="+mj-lt"/>
                <a:ea typeface="ＭＳ Ｐゴシック" panose="020B0600070205080204" pitchFamily="34" charset="-128"/>
              </a:rPr>
              <a:t>,v</a:t>
            </a:r>
            <a:r>
              <a:rPr lang="en-US" altLang="en-US" i="1" baseline="-25000" dirty="0">
                <a:latin typeface="+mj-lt"/>
                <a:ea typeface="ＭＳ Ｐゴシック" panose="020B0600070205080204" pitchFamily="34" charset="-128"/>
              </a:rPr>
              <a:t>2</a:t>
            </a:r>
            <a:r>
              <a:rPr lang="en-US" altLang="en-US" i="1" dirty="0">
                <a:latin typeface="+mj-lt"/>
                <a:ea typeface="ＭＳ Ｐゴシック" panose="020B0600070205080204" pitchFamily="34" charset="-128"/>
              </a:rPr>
              <a:t>, .. </a:t>
            </a:r>
            <a:r>
              <a:rPr lang="en-US" altLang="en-US" i="1" dirty="0" err="1">
                <a:latin typeface="+mj-lt"/>
                <a:ea typeface="ＭＳ Ｐゴシック" panose="020B0600070205080204" pitchFamily="34" charset="-128"/>
              </a:rPr>
              <a:t>v</a:t>
            </a:r>
            <a:r>
              <a:rPr lang="en-US" altLang="en-US" i="1" baseline="-25000" dirty="0" err="1">
                <a:latin typeface="+mj-lt"/>
                <a:ea typeface="ＭＳ Ｐゴシック" panose="020B0600070205080204" pitchFamily="34" charset="-128"/>
              </a:rPr>
              <a:t>k</a:t>
            </a:r>
            <a:r>
              <a:rPr lang="en-US" altLang="en-US" i="1" dirty="0">
                <a:latin typeface="+mj-lt"/>
                <a:ea typeface="ＭＳ Ｐゴシック" panose="020B0600070205080204" pitchFamily="34" charset="-128"/>
              </a:rPr>
              <a:t>}</a:t>
            </a:r>
          </a:p>
          <a:p>
            <a:pPr eaLnBrk="1" hangingPunct="1">
              <a:lnSpc>
                <a:spcPct val="90000"/>
              </a:lnSpc>
            </a:pPr>
            <a:r>
              <a:rPr lang="en-US" altLang="en-US" dirty="0">
                <a:latin typeface="+mj-lt"/>
                <a:ea typeface="ＭＳ Ｐゴシック" panose="020B0600070205080204" pitchFamily="34" charset="-128"/>
              </a:rPr>
              <a:t>Thus…</a:t>
            </a:r>
          </a:p>
        </p:txBody>
      </p:sp>
      <p:graphicFrame>
        <p:nvGraphicFramePr>
          <p:cNvPr id="25604" name="Object 2"/>
          <p:cNvGraphicFramePr>
            <a:graphicFrameLocks noChangeAspect="1"/>
          </p:cNvGraphicFramePr>
          <p:nvPr/>
        </p:nvGraphicFramePr>
        <p:xfrm>
          <a:off x="2895600" y="4495801"/>
          <a:ext cx="4724400" cy="627063"/>
        </p:xfrm>
        <a:graphic>
          <a:graphicData uri="http://schemas.openxmlformats.org/presentationml/2006/ole">
            <mc:AlternateContent xmlns:mc="http://schemas.openxmlformats.org/markup-compatibility/2006">
              <mc:Choice xmlns:v="urn:schemas-microsoft-com:vml" Requires="v">
                <p:oleObj spid="_x0000_s80981" name="Equation" r:id="rId3" imgW="1816100" imgH="241300" progId="Equation.3">
                  <p:embed/>
                </p:oleObj>
              </mc:Choice>
              <mc:Fallback>
                <p:oleObj name="Equation" r:id="rId3" imgW="1816100" imgH="241300" progId="Equation.3">
                  <p:embed/>
                  <p:pic>
                    <p:nvPicPr>
                      <p:cNvPr id="2560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4724400"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5605" name="Object 3"/>
          <p:cNvGraphicFramePr>
            <a:graphicFrameLocks noChangeAspect="1"/>
          </p:cNvGraphicFramePr>
          <p:nvPr/>
        </p:nvGraphicFramePr>
        <p:xfrm>
          <a:off x="2895600" y="5045076"/>
          <a:ext cx="4884738" cy="593725"/>
        </p:xfrm>
        <a:graphic>
          <a:graphicData uri="http://schemas.openxmlformats.org/presentationml/2006/ole">
            <mc:AlternateContent xmlns:mc="http://schemas.openxmlformats.org/markup-compatibility/2006">
              <mc:Choice xmlns:v="urn:schemas-microsoft-com:vml" Requires="v">
                <p:oleObj spid="_x0000_s80982" name="Equation" r:id="rId5" imgW="1879600" imgH="228600" progId="Equation.3">
                  <p:embed/>
                </p:oleObj>
              </mc:Choice>
              <mc:Fallback>
                <p:oleObj name="Equation" r:id="rId5" imgW="1879600" imgH="228600" progId="Equation.3">
                  <p:embed/>
                  <p:pic>
                    <p:nvPicPr>
                      <p:cNvPr id="2560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045076"/>
                        <a:ext cx="4884738"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976098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B70B291-B48E-434B-A8CC-6A7878727A76}"/>
              </a:ext>
            </a:extLst>
          </p:cNvPr>
          <p:cNvSpPr>
            <a:spLocks noGrp="1" noChangeArrowheads="1"/>
          </p:cNvSpPr>
          <p:nvPr>
            <p:ph type="title"/>
          </p:nvPr>
        </p:nvSpPr>
        <p:spPr>
          <a:xfrm>
            <a:off x="2209800" y="228600"/>
            <a:ext cx="7772400" cy="990600"/>
          </a:xfrm>
        </p:spPr>
        <p:txBody>
          <a:bodyPr/>
          <a:lstStyle/>
          <a:p>
            <a:r>
              <a:rPr lang="en-US" altLang="en-US" dirty="0">
                <a:solidFill>
                  <a:srgbClr val="CD0000"/>
                </a:solidFill>
                <a:latin typeface="Verdana" panose="020B0604030504040204" pitchFamily="34" charset="0"/>
              </a:rPr>
              <a:t>The Monty Hall Problem</a:t>
            </a:r>
            <a:endParaRPr lang="en-US" altLang="en-US" dirty="0">
              <a:solidFill>
                <a:srgbClr val="CD0000"/>
              </a:solidFill>
            </a:endParaRPr>
          </a:p>
        </p:txBody>
      </p:sp>
      <p:pic>
        <p:nvPicPr>
          <p:cNvPr id="2053" name="Picture 5" descr="Z:\mj-files\monty_logo.gif">
            <a:extLst>
              <a:ext uri="{FF2B5EF4-FFF2-40B4-BE49-F238E27FC236}">
                <a16:creationId xmlns:a16="http://schemas.microsoft.com/office/drawing/2014/main" id="{D2ABBE56-C8F2-4842-8CA9-AE3C3EF1B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295400"/>
            <a:ext cx="48768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41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5F2E9B4-BF9D-BC4E-92A8-AED9380C4494}"/>
              </a:ext>
            </a:extLst>
          </p:cNvPr>
          <p:cNvSpPr>
            <a:spLocks noGrp="1" noChangeArrowheads="1"/>
          </p:cNvSpPr>
          <p:nvPr>
            <p:ph type="title"/>
          </p:nvPr>
        </p:nvSpPr>
        <p:spPr/>
        <p:txBody>
          <a:bodyPr/>
          <a:lstStyle/>
          <a:p>
            <a:r>
              <a:rPr lang="en-US" altLang="en-US" sz="3200">
                <a:latin typeface="Verdana" panose="020B0604030504040204" pitchFamily="34" charset="0"/>
              </a:rPr>
              <a:t>About </a:t>
            </a:r>
            <a:r>
              <a:rPr lang="en-US" altLang="en-US" sz="3200" i="1">
                <a:latin typeface="Verdana" panose="020B0604030504040204" pitchFamily="34" charset="0"/>
              </a:rPr>
              <a:t>Let’s Make a Deal</a:t>
            </a:r>
            <a:endParaRPr lang="en-US" altLang="en-US"/>
          </a:p>
        </p:txBody>
      </p:sp>
      <p:sp>
        <p:nvSpPr>
          <p:cNvPr id="4099" name="Rectangle 3">
            <a:extLst>
              <a:ext uri="{FF2B5EF4-FFF2-40B4-BE49-F238E27FC236}">
                <a16:creationId xmlns:a16="http://schemas.microsoft.com/office/drawing/2014/main" id="{B2EFF5F6-DBB2-C541-A012-42B898E0D9A9}"/>
              </a:ext>
            </a:extLst>
          </p:cNvPr>
          <p:cNvSpPr>
            <a:spLocks noGrp="1" noChangeArrowheads="1"/>
          </p:cNvSpPr>
          <p:nvPr>
            <p:ph type="body" idx="1"/>
          </p:nvPr>
        </p:nvSpPr>
        <p:spPr/>
        <p:txBody>
          <a:bodyPr/>
          <a:lstStyle/>
          <a:p>
            <a:r>
              <a:rPr lang="en-US" altLang="en-US" sz="2400" i="1">
                <a:latin typeface="Verdana" panose="020B0604030504040204" pitchFamily="34" charset="0"/>
              </a:rPr>
              <a:t>Let’s Make a Deal </a:t>
            </a:r>
            <a:r>
              <a:rPr lang="en-US" altLang="en-US" sz="2400">
                <a:latin typeface="Verdana" panose="020B0604030504040204" pitchFamily="34" charset="0"/>
              </a:rPr>
              <a:t>was a game show hosted by Monty Hall and Carol Merril. It originally ran from 1963 to 1977 on network TV.</a:t>
            </a:r>
          </a:p>
          <a:p>
            <a:r>
              <a:rPr lang="en-US" altLang="en-US" sz="2400">
                <a:latin typeface="Verdana" panose="020B0604030504040204" pitchFamily="34" charset="0"/>
              </a:rPr>
              <a:t>The highlight of the show was the “Big Deal,” where contestants would trade previous winnings for the chance to choose one of three doors and take whatever was behind it--maybe a car, maybe livestock.</a:t>
            </a:r>
          </a:p>
          <a:p>
            <a:r>
              <a:rPr lang="en-US" altLang="en-US" sz="2400" i="1">
                <a:latin typeface="Verdana" panose="020B0604030504040204" pitchFamily="34" charset="0"/>
              </a:rPr>
              <a:t>Let’s Make a Deal</a:t>
            </a:r>
            <a:r>
              <a:rPr lang="en-US" altLang="en-US" sz="2400">
                <a:latin typeface="Verdana" panose="020B0604030504040204" pitchFamily="34" charset="0"/>
              </a:rPr>
              <a:t> inspired a probability problem that can confuse and anger the best mathematicians, even Paul Erdös.</a:t>
            </a:r>
            <a:endParaRPr lang="en-US" altLang="en-US" sz="2000">
              <a:latin typeface="Verdana" panose="020B0604030504040204" pitchFamily="34" charset="0"/>
            </a:endParaRPr>
          </a:p>
        </p:txBody>
      </p:sp>
    </p:spTree>
    <p:extLst>
      <p:ext uri="{BB962C8B-B14F-4D97-AF65-F5344CB8AC3E}">
        <p14:creationId xmlns:p14="http://schemas.microsoft.com/office/powerpoint/2010/main" val="2212930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a:extLst>
              <a:ext uri="{FF2B5EF4-FFF2-40B4-BE49-F238E27FC236}">
                <a16:creationId xmlns:a16="http://schemas.microsoft.com/office/drawing/2014/main" id="{A149ED20-9E99-3E45-9DF4-9F593F0009D8}"/>
              </a:ext>
            </a:extLst>
          </p:cNvPr>
          <p:cNvSpPr txBox="1">
            <a:spLocks noChangeArrowheads="1"/>
          </p:cNvSpPr>
          <p:nvPr/>
        </p:nvSpPr>
        <p:spPr bwMode="auto">
          <a:xfrm>
            <a:off x="1965325" y="193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pic>
        <p:nvPicPr>
          <p:cNvPr id="3075" name="Picture 3" descr="Z:\mj-files\tradingfloor.jpg">
            <a:extLst>
              <a:ext uri="{FF2B5EF4-FFF2-40B4-BE49-F238E27FC236}">
                <a16:creationId xmlns:a16="http://schemas.microsoft.com/office/drawing/2014/main" id="{89E4ED5C-1C19-6949-BF9B-E13761846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828800"/>
            <a:ext cx="4941888" cy="3316288"/>
          </a:xfrm>
          <a:prstGeom prst="rect">
            <a:avLst/>
          </a:prstGeom>
          <a:noFill/>
          <a:extLst>
            <a:ext uri="{909E8E84-426E-40DD-AFC4-6F175D3DCCD1}">
              <a14:hiddenFill xmlns:a14="http://schemas.microsoft.com/office/drawing/2010/main">
                <a:solidFill>
                  <a:srgbClr val="FFFFFF"/>
                </a:solidFill>
              </a14:hiddenFill>
            </a:ext>
          </a:extLst>
        </p:spPr>
      </p:pic>
      <p:sp>
        <p:nvSpPr>
          <p:cNvPr id="3076" name="Rectangle 4">
            <a:extLst>
              <a:ext uri="{FF2B5EF4-FFF2-40B4-BE49-F238E27FC236}">
                <a16:creationId xmlns:a16="http://schemas.microsoft.com/office/drawing/2014/main" id="{5B0BE49B-5F7D-CE43-A10A-04C60C694BC1}"/>
              </a:ext>
            </a:extLst>
          </p:cNvPr>
          <p:cNvSpPr>
            <a:spLocks noChangeArrowheads="1"/>
          </p:cNvSpPr>
          <p:nvPr/>
        </p:nvSpPr>
        <p:spPr bwMode="auto">
          <a:xfrm>
            <a:off x="1752600" y="292100"/>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t>Suppose you’re a contestant on Let’s Make a Deal.</a:t>
            </a:r>
          </a:p>
        </p:txBody>
      </p:sp>
    </p:spTree>
    <p:extLst>
      <p:ext uri="{BB962C8B-B14F-4D97-AF65-F5344CB8AC3E}">
        <p14:creationId xmlns:p14="http://schemas.microsoft.com/office/powerpoint/2010/main" val="2822282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Z:\mj-files\70s-Doors.jpg">
            <a:extLst>
              <a:ext uri="{FF2B5EF4-FFF2-40B4-BE49-F238E27FC236}">
                <a16:creationId xmlns:a16="http://schemas.microsoft.com/office/drawing/2014/main" id="{DD2E20A3-D50F-294E-8C42-8DCF0D31C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1"/>
            <a:ext cx="7696200" cy="4392613"/>
          </a:xfrm>
          <a:prstGeom prst="rect">
            <a:avLst/>
          </a:prstGeom>
          <a:noFill/>
          <a:extLst>
            <a:ext uri="{909E8E84-426E-40DD-AFC4-6F175D3DCCD1}">
              <a14:hiddenFill xmlns:a14="http://schemas.microsoft.com/office/drawing/2010/main">
                <a:solidFill>
                  <a:srgbClr val="FFFFFF"/>
                </a:solidFill>
              </a14:hiddenFill>
            </a:ext>
          </a:extLst>
        </p:spPr>
      </p:pic>
      <p:sp>
        <p:nvSpPr>
          <p:cNvPr id="6148" name="Text Box 4">
            <a:extLst>
              <a:ext uri="{FF2B5EF4-FFF2-40B4-BE49-F238E27FC236}">
                <a16:creationId xmlns:a16="http://schemas.microsoft.com/office/drawing/2014/main" id="{0A20D0AB-BE93-EF45-87D1-AA9C71FBCBA9}"/>
              </a:ext>
            </a:extLst>
          </p:cNvPr>
          <p:cNvSpPr txBox="1">
            <a:spLocks noChangeArrowheads="1"/>
          </p:cNvSpPr>
          <p:nvPr/>
        </p:nvSpPr>
        <p:spPr bwMode="auto">
          <a:xfrm>
            <a:off x="1905000" y="57151"/>
            <a:ext cx="84010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t>You are asked to choose one of three doors.</a:t>
            </a:r>
          </a:p>
          <a:p>
            <a:r>
              <a:rPr lang="en-US" altLang="en-US" sz="2800"/>
              <a:t>The grand prize is behind one of the doors; </a:t>
            </a:r>
          </a:p>
          <a:p>
            <a:r>
              <a:rPr lang="en-US" altLang="en-US" sz="2800"/>
              <a:t>The other doors hide silly consolation gifts which Monty called “zonks”.</a:t>
            </a:r>
          </a:p>
        </p:txBody>
      </p:sp>
    </p:spTree>
    <p:extLst>
      <p:ext uri="{BB962C8B-B14F-4D97-AF65-F5344CB8AC3E}">
        <p14:creationId xmlns:p14="http://schemas.microsoft.com/office/powerpoint/2010/main" val="705613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a:extLst>
              <a:ext uri="{FF2B5EF4-FFF2-40B4-BE49-F238E27FC236}">
                <a16:creationId xmlns:a16="http://schemas.microsoft.com/office/drawing/2014/main" id="{A537E9E2-968D-F347-9FA6-FFB33D0257FE}"/>
              </a:ext>
            </a:extLst>
          </p:cNvPr>
          <p:cNvSpPr txBox="1">
            <a:spLocks noChangeArrowheads="1"/>
          </p:cNvSpPr>
          <p:nvPr/>
        </p:nvSpPr>
        <p:spPr bwMode="auto">
          <a:xfrm>
            <a:off x="2193926" y="184151"/>
            <a:ext cx="25191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You choose a door.</a:t>
            </a:r>
          </a:p>
        </p:txBody>
      </p:sp>
      <p:pic>
        <p:nvPicPr>
          <p:cNvPr id="8195" name="Picture 3" descr="Z:\mj-files\85-Doors.jpg">
            <a:extLst>
              <a:ext uri="{FF2B5EF4-FFF2-40B4-BE49-F238E27FC236}">
                <a16:creationId xmlns:a16="http://schemas.microsoft.com/office/drawing/2014/main" id="{E558374E-3399-5243-9CD8-D37BA1940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962400"/>
            <a:ext cx="6705600" cy="1900238"/>
          </a:xfrm>
          <a:prstGeom prst="rect">
            <a:avLst/>
          </a:prstGeom>
          <a:noFill/>
          <a:extLst>
            <a:ext uri="{909E8E84-426E-40DD-AFC4-6F175D3DCCD1}">
              <a14:hiddenFill xmlns:a14="http://schemas.microsoft.com/office/drawing/2010/main">
                <a:solidFill>
                  <a:srgbClr val="FFFFFF"/>
                </a:solidFill>
              </a14:hiddenFill>
            </a:ext>
          </a:extLst>
        </p:spPr>
      </p:pic>
      <p:sp>
        <p:nvSpPr>
          <p:cNvPr id="8196" name="Oval 4">
            <a:extLst>
              <a:ext uri="{FF2B5EF4-FFF2-40B4-BE49-F238E27FC236}">
                <a16:creationId xmlns:a16="http://schemas.microsoft.com/office/drawing/2014/main" id="{AB6EE339-DBDC-9345-B8E5-871438EE503E}"/>
              </a:ext>
            </a:extLst>
          </p:cNvPr>
          <p:cNvSpPr>
            <a:spLocks noChangeArrowheads="1"/>
          </p:cNvSpPr>
          <p:nvPr/>
        </p:nvSpPr>
        <p:spPr bwMode="auto">
          <a:xfrm>
            <a:off x="3200400" y="4038600"/>
            <a:ext cx="1981200" cy="1752600"/>
          </a:xfrm>
          <a:prstGeom prst="ellipse">
            <a:avLst/>
          </a:prstGeom>
          <a:noFill/>
          <a:ln w="38100" cap="rnd">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sy="-50000" kx="-2453608" rotWithShape="0">
                    <a:schemeClr val="bg2"/>
                  </a:outerShdw>
                </a:effectLst>
              </a14:hiddenEffects>
            </a:ext>
          </a:extLst>
        </p:spPr>
        <p:txBody>
          <a:bodyPr wrap="none" anchor="ctr"/>
          <a:lstStyle/>
          <a:p>
            <a:endParaRPr lang="en-US"/>
          </a:p>
        </p:txBody>
      </p:sp>
      <p:sp>
        <p:nvSpPr>
          <p:cNvPr id="8201" name="Rectangle 9">
            <a:extLst>
              <a:ext uri="{FF2B5EF4-FFF2-40B4-BE49-F238E27FC236}">
                <a16:creationId xmlns:a16="http://schemas.microsoft.com/office/drawing/2014/main" id="{2E906041-0692-1048-9A47-DFA847661715}"/>
              </a:ext>
            </a:extLst>
          </p:cNvPr>
          <p:cNvSpPr>
            <a:spLocks noChangeArrowheads="1"/>
          </p:cNvSpPr>
          <p:nvPr/>
        </p:nvSpPr>
        <p:spPr bwMode="auto">
          <a:xfrm>
            <a:off x="2209801" y="838200"/>
            <a:ext cx="81819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Monty, who knows what’s behind each of the doors,</a:t>
            </a:r>
          </a:p>
          <a:p>
            <a:r>
              <a:rPr lang="en-US" altLang="en-US" sz="2400"/>
              <a:t>reveals a zonk behind one of the other doors.</a:t>
            </a:r>
          </a:p>
          <a:p>
            <a:r>
              <a:rPr lang="en-US" altLang="en-US" sz="2400"/>
              <a:t>He then gives you the option of switching doors or </a:t>
            </a:r>
          </a:p>
          <a:p>
            <a:r>
              <a:rPr lang="en-US" altLang="en-US" sz="2400"/>
              <a:t>sticking with your original choice.</a:t>
            </a:r>
          </a:p>
        </p:txBody>
      </p:sp>
    </p:spTree>
    <p:extLst>
      <p:ext uri="{BB962C8B-B14F-4D97-AF65-F5344CB8AC3E}">
        <p14:creationId xmlns:p14="http://schemas.microsoft.com/office/powerpoint/2010/main" val="9572767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B2790BBD-783D-F243-8D50-C09214426448}"/>
              </a:ext>
            </a:extLst>
          </p:cNvPr>
          <p:cNvSpPr txBox="1">
            <a:spLocks noChangeArrowheads="1"/>
          </p:cNvSpPr>
          <p:nvPr/>
        </p:nvSpPr>
        <p:spPr bwMode="auto">
          <a:xfrm>
            <a:off x="2193926" y="184151"/>
            <a:ext cx="25191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You choose a door.</a:t>
            </a:r>
          </a:p>
        </p:txBody>
      </p:sp>
      <p:pic>
        <p:nvPicPr>
          <p:cNvPr id="14339" name="Picture 3" descr="Z:\mj-files\85-Doors.jpg">
            <a:extLst>
              <a:ext uri="{FF2B5EF4-FFF2-40B4-BE49-F238E27FC236}">
                <a16:creationId xmlns:a16="http://schemas.microsoft.com/office/drawing/2014/main" id="{188FE2C3-942C-8647-9DCC-2B94B58F8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62400"/>
            <a:ext cx="6705600" cy="1900238"/>
          </a:xfrm>
          <a:prstGeom prst="rect">
            <a:avLst/>
          </a:prstGeom>
          <a:noFill/>
          <a:extLst>
            <a:ext uri="{909E8E84-426E-40DD-AFC4-6F175D3DCCD1}">
              <a14:hiddenFill xmlns:a14="http://schemas.microsoft.com/office/drawing/2010/main">
                <a:solidFill>
                  <a:srgbClr val="FFFFFF"/>
                </a:solidFill>
              </a14:hiddenFill>
            </a:ext>
          </a:extLst>
        </p:spPr>
      </p:pic>
      <p:sp>
        <p:nvSpPr>
          <p:cNvPr id="14340" name="Oval 4">
            <a:extLst>
              <a:ext uri="{FF2B5EF4-FFF2-40B4-BE49-F238E27FC236}">
                <a16:creationId xmlns:a16="http://schemas.microsoft.com/office/drawing/2014/main" id="{66E003D5-4B53-104E-85D2-5713C10418DD}"/>
              </a:ext>
            </a:extLst>
          </p:cNvPr>
          <p:cNvSpPr>
            <a:spLocks noChangeArrowheads="1"/>
          </p:cNvSpPr>
          <p:nvPr/>
        </p:nvSpPr>
        <p:spPr bwMode="auto">
          <a:xfrm>
            <a:off x="3200400" y="4038600"/>
            <a:ext cx="1981200" cy="1752600"/>
          </a:xfrm>
          <a:prstGeom prst="ellipse">
            <a:avLst/>
          </a:prstGeom>
          <a:noFill/>
          <a:ln w="38100" cap="rnd">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sy="-50000" kx="-2453608" rotWithShape="0">
                    <a:schemeClr val="bg2"/>
                  </a:outerShdw>
                </a:effectLst>
              </a14:hiddenEffects>
            </a:ext>
          </a:extLst>
        </p:spPr>
        <p:txBody>
          <a:bodyPr wrap="none" anchor="ctr"/>
          <a:lstStyle/>
          <a:p>
            <a:endParaRPr lang="en-US"/>
          </a:p>
        </p:txBody>
      </p:sp>
      <p:graphicFrame>
        <p:nvGraphicFramePr>
          <p:cNvPr id="14341" name="Object 5">
            <a:extLst>
              <a:ext uri="{FF2B5EF4-FFF2-40B4-BE49-F238E27FC236}">
                <a16:creationId xmlns:a16="http://schemas.microsoft.com/office/drawing/2014/main" id="{0BB9F1E7-1CA0-C640-B61E-F52ADF88F304}"/>
              </a:ext>
            </a:extLst>
          </p:cNvPr>
          <p:cNvGraphicFramePr>
            <a:graphicFrameLocks noChangeAspect="1"/>
          </p:cNvGraphicFramePr>
          <p:nvPr/>
        </p:nvGraphicFramePr>
        <p:xfrm>
          <a:off x="2667000" y="3962401"/>
          <a:ext cx="6705600" cy="1909763"/>
        </p:xfrm>
        <a:graphic>
          <a:graphicData uri="http://schemas.openxmlformats.org/presentationml/2006/ole">
            <mc:AlternateContent xmlns:mc="http://schemas.openxmlformats.org/markup-compatibility/2006">
              <mc:Choice xmlns:v="urn:schemas-microsoft-com:vml" Requires="v">
                <p:oleObj spid="_x0000_s208899" name="Bitmap Image" r:id="rId5" imgW="3790950" imgH="1079500" progId="Paint.Picture">
                  <p:embed/>
                </p:oleObj>
              </mc:Choice>
              <mc:Fallback>
                <p:oleObj name="Bitmap Image" r:id="rId5" imgW="3790950" imgH="1079500" progId="Paint.Picture">
                  <p:embed/>
                  <p:pic>
                    <p:nvPicPr>
                      <p:cNvPr id="14341" name="Object 5">
                        <a:extLst>
                          <a:ext uri="{FF2B5EF4-FFF2-40B4-BE49-F238E27FC236}">
                            <a16:creationId xmlns:a16="http://schemas.microsoft.com/office/drawing/2014/main" id="{0BB9F1E7-1CA0-C640-B61E-F52ADF88F304}"/>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a:stretch>
                        <a:fillRect/>
                      </a:stretch>
                    </p:blipFill>
                    <p:spPr bwMode="auto">
                      <a:xfrm>
                        <a:off x="2667000" y="3962401"/>
                        <a:ext cx="6705600"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4" name="Object 8">
            <a:extLst>
              <a:ext uri="{FF2B5EF4-FFF2-40B4-BE49-F238E27FC236}">
                <a16:creationId xmlns:a16="http://schemas.microsoft.com/office/drawing/2014/main" id="{16D8BA57-B9D1-684E-BC45-824CEE6A32FA}"/>
              </a:ext>
            </a:extLst>
          </p:cNvPr>
          <p:cNvGraphicFramePr>
            <a:graphicFrameLocks noChangeAspect="1"/>
          </p:cNvGraphicFramePr>
          <p:nvPr/>
        </p:nvGraphicFramePr>
        <p:xfrm>
          <a:off x="2667000" y="3962400"/>
          <a:ext cx="6705600" cy="1917700"/>
        </p:xfrm>
        <a:graphic>
          <a:graphicData uri="http://schemas.openxmlformats.org/presentationml/2006/ole">
            <mc:AlternateContent xmlns:mc="http://schemas.openxmlformats.org/markup-compatibility/2006">
              <mc:Choice xmlns:v="urn:schemas-microsoft-com:vml" Requires="v">
                <p:oleObj spid="_x0000_s208900" name="Bitmap Image" r:id="rId7" imgW="3797300" imgH="1085850" progId="Paint.Picture">
                  <p:embed/>
                </p:oleObj>
              </mc:Choice>
              <mc:Fallback>
                <p:oleObj name="Bitmap Image" r:id="rId7" imgW="3797300" imgH="1085850" progId="Paint.Picture">
                  <p:embed/>
                  <p:pic>
                    <p:nvPicPr>
                      <p:cNvPr id="14344" name="Object 8">
                        <a:extLst>
                          <a:ext uri="{FF2B5EF4-FFF2-40B4-BE49-F238E27FC236}">
                            <a16:creationId xmlns:a16="http://schemas.microsoft.com/office/drawing/2014/main" id="{16D8BA57-B9D1-684E-BC45-824CEE6A32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3962400"/>
                        <a:ext cx="6705600" cy="19177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6" name="Text Box 10">
            <a:extLst>
              <a:ext uri="{FF2B5EF4-FFF2-40B4-BE49-F238E27FC236}">
                <a16:creationId xmlns:a16="http://schemas.microsoft.com/office/drawing/2014/main" id="{689B2842-AF46-4148-B051-E21B2EA76ACB}"/>
              </a:ext>
            </a:extLst>
          </p:cNvPr>
          <p:cNvSpPr txBox="1">
            <a:spLocks noChangeArrowheads="1"/>
          </p:cNvSpPr>
          <p:nvPr/>
        </p:nvSpPr>
        <p:spPr bwMode="auto">
          <a:xfrm>
            <a:off x="2362201" y="3048000"/>
            <a:ext cx="54057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t>The question is: </a:t>
            </a:r>
            <a:r>
              <a:rPr lang="en-US" altLang="en-US" sz="2800" b="1"/>
              <a:t>should you switch?</a:t>
            </a:r>
            <a:endParaRPr lang="en-US" altLang="en-US" sz="2800"/>
          </a:p>
        </p:txBody>
      </p:sp>
      <p:sp>
        <p:nvSpPr>
          <p:cNvPr id="14347" name="Rectangle 11">
            <a:extLst>
              <a:ext uri="{FF2B5EF4-FFF2-40B4-BE49-F238E27FC236}">
                <a16:creationId xmlns:a16="http://schemas.microsoft.com/office/drawing/2014/main" id="{645CA61E-D3B9-B84C-8623-6C86B40B4B8B}"/>
              </a:ext>
            </a:extLst>
          </p:cNvPr>
          <p:cNvSpPr>
            <a:spLocks noChangeArrowheads="1"/>
          </p:cNvSpPr>
          <p:nvPr/>
        </p:nvSpPr>
        <p:spPr bwMode="auto">
          <a:xfrm>
            <a:off x="2209800" y="838200"/>
            <a:ext cx="670234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Monty, who knows what’s behind each of the doors,</a:t>
            </a:r>
          </a:p>
          <a:p>
            <a:r>
              <a:rPr lang="en-US" altLang="en-US" sz="2400"/>
              <a:t>reveals a zonk behind one of the other doors.</a:t>
            </a:r>
          </a:p>
          <a:p>
            <a:r>
              <a:rPr lang="en-US" altLang="en-US" sz="2400"/>
              <a:t>He then gives you the option of switching doors or </a:t>
            </a:r>
          </a:p>
          <a:p>
            <a:r>
              <a:rPr lang="en-US" altLang="en-US" sz="2400"/>
              <a:t>sticking with your original choice.</a:t>
            </a:r>
          </a:p>
        </p:txBody>
      </p:sp>
    </p:spTree>
    <p:extLst>
      <p:ext uri="{BB962C8B-B14F-4D97-AF65-F5344CB8AC3E}">
        <p14:creationId xmlns:p14="http://schemas.microsoft.com/office/powerpoint/2010/main" val="345064488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lstStyle/>
          <a:p>
            <a:pPr marL="0" indent="0">
              <a:buNone/>
            </a:pPr>
            <a:r>
              <a:rPr lang="en-US" dirty="0">
                <a:latin typeface="+mj-lt"/>
              </a:rPr>
              <a:t>Probability is the measure of the likelihood that an event will occur.</a:t>
            </a:r>
            <a:endParaRPr lang="en-US" altLang="zh-TW" dirty="0"/>
          </a:p>
        </p:txBody>
      </p:sp>
      <p:sp>
        <p:nvSpPr>
          <p:cNvPr id="4" name="Line 7"/>
          <p:cNvSpPr>
            <a:spLocks noChangeShapeType="1"/>
          </p:cNvSpPr>
          <p:nvPr/>
        </p:nvSpPr>
        <p:spPr bwMode="auto">
          <a:xfrm>
            <a:off x="2872409" y="4750904"/>
            <a:ext cx="6324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8"/>
          <p:cNvSpPr>
            <a:spLocks noChangeShapeType="1"/>
          </p:cNvSpPr>
          <p:nvPr/>
        </p:nvSpPr>
        <p:spPr bwMode="auto">
          <a:xfrm flipV="1">
            <a:off x="2872409" y="4446104"/>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9"/>
          <p:cNvSpPr>
            <a:spLocks noChangeShapeType="1"/>
          </p:cNvSpPr>
          <p:nvPr/>
        </p:nvSpPr>
        <p:spPr bwMode="auto">
          <a:xfrm flipV="1">
            <a:off x="9197009" y="4446104"/>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10"/>
          <p:cNvSpPr txBox="1">
            <a:spLocks noChangeArrowheads="1"/>
          </p:cNvSpPr>
          <p:nvPr/>
        </p:nvSpPr>
        <p:spPr bwMode="auto">
          <a:xfrm>
            <a:off x="2720009" y="3988904"/>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a:t>
            </a:r>
          </a:p>
        </p:txBody>
      </p:sp>
      <p:sp>
        <p:nvSpPr>
          <p:cNvPr id="8" name="Text Box 11"/>
          <p:cNvSpPr txBox="1">
            <a:spLocks noChangeArrowheads="1"/>
          </p:cNvSpPr>
          <p:nvPr/>
        </p:nvSpPr>
        <p:spPr bwMode="auto">
          <a:xfrm>
            <a:off x="8968409" y="39889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1.0</a:t>
            </a:r>
          </a:p>
        </p:txBody>
      </p:sp>
      <p:sp>
        <p:nvSpPr>
          <p:cNvPr id="9" name="Line 12"/>
          <p:cNvSpPr>
            <a:spLocks noChangeShapeType="1"/>
          </p:cNvSpPr>
          <p:nvPr/>
        </p:nvSpPr>
        <p:spPr bwMode="auto">
          <a:xfrm>
            <a:off x="6072809" y="4598504"/>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
        <p:nvSpPr>
          <p:cNvPr id="11" name="Line 14"/>
          <p:cNvSpPr>
            <a:spLocks noChangeShapeType="1"/>
          </p:cNvSpPr>
          <p:nvPr/>
        </p:nvSpPr>
        <p:spPr bwMode="auto">
          <a:xfrm flipV="1">
            <a:off x="6072809" y="5055704"/>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3254432" y="5728053"/>
            <a:ext cx="6096000" cy="369332"/>
          </a:xfrm>
          <a:prstGeom prst="rect">
            <a:avLst/>
          </a:prstGeom>
        </p:spPr>
        <p:txBody>
          <a:bodyPr>
            <a:spAutoFit/>
          </a:bodyPr>
          <a:lstStyle/>
          <a:p>
            <a:pPr>
              <a:spcBef>
                <a:spcPct val="50000"/>
              </a:spcBef>
            </a:pPr>
            <a:r>
              <a:rPr lang="en-US" altLang="en-US" dirty="0"/>
              <a:t>The occurrence of the event is just  as likely as it is unlikely</a:t>
            </a:r>
          </a:p>
        </p:txBody>
      </p:sp>
    </p:spTree>
    <p:extLst>
      <p:ext uri="{BB962C8B-B14F-4D97-AF65-F5344CB8AC3E}">
        <p14:creationId xmlns:p14="http://schemas.microsoft.com/office/powerpoint/2010/main" val="113546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56220B6A-F708-5A42-85B7-8603FDB4A3AE}"/>
              </a:ext>
            </a:extLst>
          </p:cNvPr>
          <p:cNvSpPr txBox="1">
            <a:spLocks noChangeArrowheads="1"/>
          </p:cNvSpPr>
          <p:nvPr/>
        </p:nvSpPr>
        <p:spPr bwMode="auto">
          <a:xfrm>
            <a:off x="3087199" y="914401"/>
            <a:ext cx="64240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t>The answer is </a:t>
            </a:r>
            <a:r>
              <a:rPr lang="en-US" altLang="en-US" sz="3200" b="1"/>
              <a:t>yes</a:t>
            </a:r>
            <a:r>
              <a:rPr lang="en-US" altLang="en-US" sz="3200"/>
              <a:t>, you should switch!</a:t>
            </a:r>
            <a:endParaRPr lang="en-US" altLang="en-US" sz="2800"/>
          </a:p>
        </p:txBody>
      </p:sp>
      <p:sp>
        <p:nvSpPr>
          <p:cNvPr id="11267" name="Text Box 3">
            <a:extLst>
              <a:ext uri="{FF2B5EF4-FFF2-40B4-BE49-F238E27FC236}">
                <a16:creationId xmlns:a16="http://schemas.microsoft.com/office/drawing/2014/main" id="{BE3B0E2A-8787-994E-921A-CDA43C6BCA16}"/>
              </a:ext>
            </a:extLst>
          </p:cNvPr>
          <p:cNvSpPr txBox="1">
            <a:spLocks noChangeArrowheads="1"/>
          </p:cNvSpPr>
          <p:nvPr/>
        </p:nvSpPr>
        <p:spPr bwMode="auto">
          <a:xfrm>
            <a:off x="2286001" y="2057401"/>
            <a:ext cx="621311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t>Assuming that Monty always gives you</a:t>
            </a:r>
          </a:p>
          <a:p>
            <a:r>
              <a:rPr lang="en-US" altLang="en-US" sz="2800"/>
              <a:t>a chance to switch, you double your odds</a:t>
            </a:r>
          </a:p>
          <a:p>
            <a:r>
              <a:rPr lang="en-US" altLang="en-US" sz="2800"/>
              <a:t>of winning by switching doors.</a:t>
            </a:r>
          </a:p>
        </p:txBody>
      </p:sp>
      <p:sp>
        <p:nvSpPr>
          <p:cNvPr id="11268" name="Text Box 4">
            <a:extLst>
              <a:ext uri="{FF2B5EF4-FFF2-40B4-BE49-F238E27FC236}">
                <a16:creationId xmlns:a16="http://schemas.microsoft.com/office/drawing/2014/main" id="{FEB85B0B-9CF6-B34C-BEA1-ED689DDBB3C8}"/>
              </a:ext>
            </a:extLst>
          </p:cNvPr>
          <p:cNvSpPr txBox="1">
            <a:spLocks noChangeArrowheads="1"/>
          </p:cNvSpPr>
          <p:nvPr/>
        </p:nvSpPr>
        <p:spPr bwMode="auto">
          <a:xfrm>
            <a:off x="2286000" y="3733801"/>
            <a:ext cx="7924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t>We will see why, first by enumerating the possible cases, then by directly computing the probability of winning with each strategy.</a:t>
            </a:r>
          </a:p>
        </p:txBody>
      </p:sp>
    </p:spTree>
    <p:extLst>
      <p:ext uri="{BB962C8B-B14F-4D97-AF65-F5344CB8AC3E}">
        <p14:creationId xmlns:p14="http://schemas.microsoft.com/office/powerpoint/2010/main" val="3501445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P spid="1126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Z:\mj-files\85-Doors.jpg">
            <a:extLst>
              <a:ext uri="{FF2B5EF4-FFF2-40B4-BE49-F238E27FC236}">
                <a16:creationId xmlns:a16="http://schemas.microsoft.com/office/drawing/2014/main" id="{6F89EEC2-967C-F741-9601-DAA73723A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443388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Z:\mj-files\85-Doors.jpg">
            <a:extLst>
              <a:ext uri="{FF2B5EF4-FFF2-40B4-BE49-F238E27FC236}">
                <a16:creationId xmlns:a16="http://schemas.microsoft.com/office/drawing/2014/main" id="{BFE0F46B-7573-E340-AEA2-6CD8B7F53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76600"/>
            <a:ext cx="443388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Z:\mj-files\85-Doors.jpg">
            <a:extLst>
              <a:ext uri="{FF2B5EF4-FFF2-40B4-BE49-F238E27FC236}">
                <a16:creationId xmlns:a16="http://schemas.microsoft.com/office/drawing/2014/main" id="{9FDD4860-00AD-7544-A6F4-B4CAEA613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181600"/>
            <a:ext cx="4433888" cy="1257300"/>
          </a:xfrm>
          <a:prstGeom prst="rect">
            <a:avLst/>
          </a:prstGeom>
          <a:noFill/>
          <a:extLst>
            <a:ext uri="{909E8E84-426E-40DD-AFC4-6F175D3DCCD1}">
              <a14:hiddenFill xmlns:a14="http://schemas.microsoft.com/office/drawing/2010/main">
                <a:solidFill>
                  <a:srgbClr val="FFFFFF"/>
                </a:solidFill>
              </a14:hiddenFill>
            </a:ext>
          </a:extLst>
        </p:spPr>
      </p:pic>
      <p:sp>
        <p:nvSpPr>
          <p:cNvPr id="16392" name="Text Box 8">
            <a:extLst>
              <a:ext uri="{FF2B5EF4-FFF2-40B4-BE49-F238E27FC236}">
                <a16:creationId xmlns:a16="http://schemas.microsoft.com/office/drawing/2014/main" id="{77AD0858-24F7-964A-9C95-537B9B8CA1D9}"/>
              </a:ext>
            </a:extLst>
          </p:cNvPr>
          <p:cNvSpPr txBox="1">
            <a:spLocks noChangeArrowheads="1"/>
          </p:cNvSpPr>
          <p:nvPr/>
        </p:nvSpPr>
        <p:spPr bwMode="auto">
          <a:xfrm>
            <a:off x="1828800" y="152401"/>
            <a:ext cx="70432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Each door has a 1 in 3 chance of hiding the grand prize.</a:t>
            </a:r>
          </a:p>
          <a:p>
            <a:r>
              <a:rPr lang="en-US" altLang="en-US" sz="2400"/>
              <a:t>Suppose we begin by choosing door #1.</a:t>
            </a:r>
          </a:p>
        </p:txBody>
      </p:sp>
      <p:grpSp>
        <p:nvGrpSpPr>
          <p:cNvPr id="16405" name="Group 21">
            <a:extLst>
              <a:ext uri="{FF2B5EF4-FFF2-40B4-BE49-F238E27FC236}">
                <a16:creationId xmlns:a16="http://schemas.microsoft.com/office/drawing/2014/main" id="{3CA72DDA-BA37-2647-BCAB-2DBC694F25BD}"/>
              </a:ext>
            </a:extLst>
          </p:cNvPr>
          <p:cNvGrpSpPr>
            <a:grpSpLocks/>
          </p:cNvGrpSpPr>
          <p:nvPr/>
        </p:nvGrpSpPr>
        <p:grpSpPr bwMode="auto">
          <a:xfrm>
            <a:off x="2438400" y="1600200"/>
            <a:ext cx="1143000" cy="4800600"/>
            <a:chOff x="576" y="1008"/>
            <a:chExt cx="720" cy="3024"/>
          </a:xfrm>
        </p:grpSpPr>
        <p:sp>
          <p:nvSpPr>
            <p:cNvPr id="16393" name="Oval 9">
              <a:extLst>
                <a:ext uri="{FF2B5EF4-FFF2-40B4-BE49-F238E27FC236}">
                  <a16:creationId xmlns:a16="http://schemas.microsoft.com/office/drawing/2014/main" id="{B30889DA-1318-8245-9A04-EAE59C2D9652}"/>
                </a:ext>
              </a:extLst>
            </p:cNvPr>
            <p:cNvSpPr>
              <a:spLocks noChangeArrowheads="1"/>
            </p:cNvSpPr>
            <p:nvPr/>
          </p:nvSpPr>
          <p:spPr bwMode="auto">
            <a:xfrm>
              <a:off x="576" y="1008"/>
              <a:ext cx="720" cy="72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4" name="Oval 10">
              <a:extLst>
                <a:ext uri="{FF2B5EF4-FFF2-40B4-BE49-F238E27FC236}">
                  <a16:creationId xmlns:a16="http://schemas.microsoft.com/office/drawing/2014/main" id="{AC150EB1-50E4-DF40-AA86-5C580D9680CD}"/>
                </a:ext>
              </a:extLst>
            </p:cNvPr>
            <p:cNvSpPr>
              <a:spLocks noChangeArrowheads="1"/>
            </p:cNvSpPr>
            <p:nvPr/>
          </p:nvSpPr>
          <p:spPr bwMode="auto">
            <a:xfrm>
              <a:off x="576" y="2064"/>
              <a:ext cx="720" cy="72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5" name="Oval 11">
              <a:extLst>
                <a:ext uri="{FF2B5EF4-FFF2-40B4-BE49-F238E27FC236}">
                  <a16:creationId xmlns:a16="http://schemas.microsoft.com/office/drawing/2014/main" id="{216253BF-B35E-474D-9959-753F7835C06B}"/>
                </a:ext>
              </a:extLst>
            </p:cNvPr>
            <p:cNvSpPr>
              <a:spLocks noChangeArrowheads="1"/>
            </p:cNvSpPr>
            <p:nvPr/>
          </p:nvSpPr>
          <p:spPr bwMode="auto">
            <a:xfrm>
              <a:off x="576" y="3312"/>
              <a:ext cx="720" cy="72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402" name="WordArt 18">
            <a:extLst>
              <a:ext uri="{FF2B5EF4-FFF2-40B4-BE49-F238E27FC236}">
                <a16:creationId xmlns:a16="http://schemas.microsoft.com/office/drawing/2014/main" id="{2179A7D3-04F4-3042-A7C2-B8F560D3F4B2}"/>
              </a:ext>
            </a:extLst>
          </p:cNvPr>
          <p:cNvSpPr>
            <a:spLocks noChangeArrowheads="1" noChangeShapeType="1" noTextEdit="1"/>
          </p:cNvSpPr>
          <p:nvPr/>
        </p:nvSpPr>
        <p:spPr bwMode="auto">
          <a:xfrm>
            <a:off x="2895601" y="1905001"/>
            <a:ext cx="314325"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sp>
        <p:nvSpPr>
          <p:cNvPr id="16403" name="WordArt 19">
            <a:extLst>
              <a:ext uri="{FF2B5EF4-FFF2-40B4-BE49-F238E27FC236}">
                <a16:creationId xmlns:a16="http://schemas.microsoft.com/office/drawing/2014/main" id="{78F38063-A52D-0849-B068-00531A2A990B}"/>
              </a:ext>
            </a:extLst>
          </p:cNvPr>
          <p:cNvSpPr>
            <a:spLocks noChangeArrowheads="1" noChangeShapeType="1" noTextEdit="1"/>
          </p:cNvSpPr>
          <p:nvPr/>
        </p:nvSpPr>
        <p:spPr bwMode="auto">
          <a:xfrm>
            <a:off x="4038601" y="3581401"/>
            <a:ext cx="314325"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sp>
        <p:nvSpPr>
          <p:cNvPr id="16404" name="WordArt 20">
            <a:extLst>
              <a:ext uri="{FF2B5EF4-FFF2-40B4-BE49-F238E27FC236}">
                <a16:creationId xmlns:a16="http://schemas.microsoft.com/office/drawing/2014/main" id="{8CEC5DE2-98F9-AD41-AD26-AC2BA93D897B}"/>
              </a:ext>
            </a:extLst>
          </p:cNvPr>
          <p:cNvSpPr>
            <a:spLocks noChangeArrowheads="1" noChangeShapeType="1" noTextEdit="1"/>
          </p:cNvSpPr>
          <p:nvPr/>
        </p:nvSpPr>
        <p:spPr bwMode="auto">
          <a:xfrm>
            <a:off x="5181601" y="5562601"/>
            <a:ext cx="314325"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spTree>
    <p:extLst>
      <p:ext uri="{BB962C8B-B14F-4D97-AF65-F5344CB8AC3E}">
        <p14:creationId xmlns:p14="http://schemas.microsoft.com/office/powerpoint/2010/main" val="3152094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6405"/>
                                        </p:tgtEl>
                                        <p:attrNameLst>
                                          <p:attrName>style.visibility</p:attrName>
                                        </p:attrNameLst>
                                      </p:cBhvr>
                                      <p:to>
                                        <p:strVal val="visible"/>
                                      </p:to>
                                    </p:set>
                                    <p:anim calcmode="lin" valueType="num">
                                      <p:cBhvr>
                                        <p:cTn id="7" dur="500" fill="hold"/>
                                        <p:tgtEl>
                                          <p:spTgt spid="16405"/>
                                        </p:tgtEl>
                                        <p:attrNameLst>
                                          <p:attrName>ppt_w</p:attrName>
                                        </p:attrNameLst>
                                      </p:cBhvr>
                                      <p:tavLst>
                                        <p:tav tm="0">
                                          <p:val>
                                            <p:fltVal val="0"/>
                                          </p:val>
                                        </p:tav>
                                        <p:tav tm="100000">
                                          <p:val>
                                            <p:strVal val="#ppt_w"/>
                                          </p:val>
                                        </p:tav>
                                      </p:tavLst>
                                    </p:anim>
                                    <p:anim calcmode="lin" valueType="num">
                                      <p:cBhvr>
                                        <p:cTn id="8" dur="500" fill="hold"/>
                                        <p:tgtEl>
                                          <p:spTgt spid="1640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5">
            <a:extLst>
              <a:ext uri="{FF2B5EF4-FFF2-40B4-BE49-F238E27FC236}">
                <a16:creationId xmlns:a16="http://schemas.microsoft.com/office/drawing/2014/main" id="{55932D7B-F973-9C4E-A0E3-FF276695800C}"/>
              </a:ext>
            </a:extLst>
          </p:cNvPr>
          <p:cNvSpPr txBox="1">
            <a:spLocks noChangeArrowheads="1"/>
          </p:cNvSpPr>
          <p:nvPr/>
        </p:nvSpPr>
        <p:spPr bwMode="auto">
          <a:xfrm>
            <a:off x="1828800" y="152401"/>
            <a:ext cx="70432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Each door has a 1 in 3 chance of hiding the grand prize.</a:t>
            </a:r>
          </a:p>
          <a:p>
            <a:r>
              <a:rPr lang="en-US" altLang="en-US" sz="2400"/>
              <a:t>Suppose we begin by choosing door #1.</a:t>
            </a:r>
          </a:p>
        </p:txBody>
      </p:sp>
      <p:sp>
        <p:nvSpPr>
          <p:cNvPr id="17414" name="Oval 6">
            <a:extLst>
              <a:ext uri="{FF2B5EF4-FFF2-40B4-BE49-F238E27FC236}">
                <a16:creationId xmlns:a16="http://schemas.microsoft.com/office/drawing/2014/main" id="{37280808-0735-3640-A225-C4A91E40A714}"/>
              </a:ext>
            </a:extLst>
          </p:cNvPr>
          <p:cNvSpPr>
            <a:spLocks noChangeArrowheads="1"/>
          </p:cNvSpPr>
          <p:nvPr/>
        </p:nvSpPr>
        <p:spPr bwMode="auto">
          <a:xfrm>
            <a:off x="2438400" y="1600200"/>
            <a:ext cx="1143000" cy="114300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5" name="Oval 7">
            <a:extLst>
              <a:ext uri="{FF2B5EF4-FFF2-40B4-BE49-F238E27FC236}">
                <a16:creationId xmlns:a16="http://schemas.microsoft.com/office/drawing/2014/main" id="{020EEACE-3366-0D4F-85CB-08A5594E7CDD}"/>
              </a:ext>
            </a:extLst>
          </p:cNvPr>
          <p:cNvSpPr>
            <a:spLocks noChangeArrowheads="1"/>
          </p:cNvSpPr>
          <p:nvPr/>
        </p:nvSpPr>
        <p:spPr bwMode="auto">
          <a:xfrm>
            <a:off x="2438400" y="3276600"/>
            <a:ext cx="1143000" cy="114300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7421" name="Object 13">
            <a:extLst>
              <a:ext uri="{FF2B5EF4-FFF2-40B4-BE49-F238E27FC236}">
                <a16:creationId xmlns:a16="http://schemas.microsoft.com/office/drawing/2014/main" id="{2484FF68-FAFA-F54B-92E3-3FCF6C5EA45E}"/>
              </a:ext>
            </a:extLst>
          </p:cNvPr>
          <p:cNvGraphicFramePr>
            <a:graphicFrameLocks noChangeAspect="1"/>
          </p:cNvGraphicFramePr>
          <p:nvPr/>
        </p:nvGraphicFramePr>
        <p:xfrm>
          <a:off x="1981200" y="1524000"/>
          <a:ext cx="4419600" cy="1219200"/>
        </p:xfrm>
        <a:graphic>
          <a:graphicData uri="http://schemas.openxmlformats.org/presentationml/2006/ole">
            <mc:AlternateContent xmlns:mc="http://schemas.openxmlformats.org/markup-compatibility/2006">
              <mc:Choice xmlns:v="urn:schemas-microsoft-com:vml" Requires="v">
                <p:oleObj spid="_x0000_s211972" name="Bitmap Image" r:id="rId3" imgW="3790950" imgH="1073150" progId="Paint.Picture">
                  <p:embed/>
                </p:oleObj>
              </mc:Choice>
              <mc:Fallback>
                <p:oleObj name="Bitmap Image" r:id="rId3" imgW="3790950" imgH="1073150" progId="Paint.Picture">
                  <p:embed/>
                  <p:pic>
                    <p:nvPicPr>
                      <p:cNvPr id="17421" name="Object 13">
                        <a:extLst>
                          <a:ext uri="{FF2B5EF4-FFF2-40B4-BE49-F238E27FC236}">
                            <a16:creationId xmlns:a16="http://schemas.microsoft.com/office/drawing/2014/main" id="{2484FF68-FAFA-F54B-92E3-3FCF6C5EA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24000"/>
                        <a:ext cx="441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7" name="WordArt 9">
            <a:extLst>
              <a:ext uri="{FF2B5EF4-FFF2-40B4-BE49-F238E27FC236}">
                <a16:creationId xmlns:a16="http://schemas.microsoft.com/office/drawing/2014/main" id="{7F8AABA4-7547-5146-B989-AEE8BCEEDE21}"/>
              </a:ext>
            </a:extLst>
          </p:cNvPr>
          <p:cNvSpPr>
            <a:spLocks noChangeArrowheads="1" noChangeShapeType="1" noTextEdit="1"/>
          </p:cNvSpPr>
          <p:nvPr/>
        </p:nvSpPr>
        <p:spPr bwMode="auto">
          <a:xfrm>
            <a:off x="2879726" y="1889125"/>
            <a:ext cx="309563" cy="539750"/>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graphicFrame>
        <p:nvGraphicFramePr>
          <p:cNvPr id="17423" name="Object 15">
            <a:extLst>
              <a:ext uri="{FF2B5EF4-FFF2-40B4-BE49-F238E27FC236}">
                <a16:creationId xmlns:a16="http://schemas.microsoft.com/office/drawing/2014/main" id="{10DF3D41-13B4-354D-AF71-6083D78FC70C}"/>
              </a:ext>
            </a:extLst>
          </p:cNvPr>
          <p:cNvGraphicFramePr>
            <a:graphicFrameLocks noChangeAspect="1"/>
          </p:cNvGraphicFramePr>
          <p:nvPr/>
        </p:nvGraphicFramePr>
        <p:xfrm>
          <a:off x="1981200" y="3276601"/>
          <a:ext cx="4419600" cy="1236663"/>
        </p:xfrm>
        <a:graphic>
          <a:graphicData uri="http://schemas.openxmlformats.org/presentationml/2006/ole">
            <mc:AlternateContent xmlns:mc="http://schemas.openxmlformats.org/markup-compatibility/2006">
              <mc:Choice xmlns:v="urn:schemas-microsoft-com:vml" Requires="v">
                <p:oleObj spid="_x0000_s211973" name="Bitmap Image" r:id="rId5" imgW="3790950" imgH="1079500" progId="Paint.Picture">
                  <p:embed/>
                </p:oleObj>
              </mc:Choice>
              <mc:Fallback>
                <p:oleObj name="Bitmap Image" r:id="rId5" imgW="3790950" imgH="1079500" progId="Paint.Picture">
                  <p:embed/>
                  <p:pic>
                    <p:nvPicPr>
                      <p:cNvPr id="17423" name="Object 15">
                        <a:extLst>
                          <a:ext uri="{FF2B5EF4-FFF2-40B4-BE49-F238E27FC236}">
                            <a16:creationId xmlns:a16="http://schemas.microsoft.com/office/drawing/2014/main" id="{10DF3D41-13B4-354D-AF71-6083D78FC7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276601"/>
                        <a:ext cx="44196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8" name="WordArt 10">
            <a:extLst>
              <a:ext uri="{FF2B5EF4-FFF2-40B4-BE49-F238E27FC236}">
                <a16:creationId xmlns:a16="http://schemas.microsoft.com/office/drawing/2014/main" id="{23462565-BE55-A841-A694-9F591FB1006A}"/>
              </a:ext>
            </a:extLst>
          </p:cNvPr>
          <p:cNvSpPr>
            <a:spLocks noChangeArrowheads="1" noChangeShapeType="1" noTextEdit="1"/>
          </p:cNvSpPr>
          <p:nvPr/>
        </p:nvSpPr>
        <p:spPr bwMode="auto">
          <a:xfrm>
            <a:off x="3997325" y="3581401"/>
            <a:ext cx="319088"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graphicFrame>
        <p:nvGraphicFramePr>
          <p:cNvPr id="17425" name="Object 17">
            <a:extLst>
              <a:ext uri="{FF2B5EF4-FFF2-40B4-BE49-F238E27FC236}">
                <a16:creationId xmlns:a16="http://schemas.microsoft.com/office/drawing/2014/main" id="{F5F82ED7-7C99-4848-93F7-4D27D12005D6}"/>
              </a:ext>
            </a:extLst>
          </p:cNvPr>
          <p:cNvGraphicFramePr>
            <a:graphicFrameLocks noChangeAspect="1"/>
          </p:cNvGraphicFramePr>
          <p:nvPr/>
        </p:nvGraphicFramePr>
        <p:xfrm>
          <a:off x="1981200" y="5181601"/>
          <a:ext cx="4419600" cy="1260475"/>
        </p:xfrm>
        <a:graphic>
          <a:graphicData uri="http://schemas.openxmlformats.org/presentationml/2006/ole">
            <mc:AlternateContent xmlns:mc="http://schemas.openxmlformats.org/markup-compatibility/2006">
              <mc:Choice xmlns:v="urn:schemas-microsoft-com:vml" Requires="v">
                <p:oleObj spid="_x0000_s211974" name="Bitmap Image" r:id="rId7" imgW="2247900" imgH="641350" progId="Paint.Picture">
                  <p:embed/>
                </p:oleObj>
              </mc:Choice>
              <mc:Fallback>
                <p:oleObj name="Bitmap Image" r:id="rId7" imgW="2247900" imgH="641350" progId="Paint.Picture">
                  <p:embed/>
                  <p:pic>
                    <p:nvPicPr>
                      <p:cNvPr id="17425" name="Object 17">
                        <a:extLst>
                          <a:ext uri="{FF2B5EF4-FFF2-40B4-BE49-F238E27FC236}">
                            <a16:creationId xmlns:a16="http://schemas.microsoft.com/office/drawing/2014/main" id="{F5F82ED7-7C99-4848-93F7-4D27D12005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5181601"/>
                        <a:ext cx="44196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6" name="Oval 8">
            <a:extLst>
              <a:ext uri="{FF2B5EF4-FFF2-40B4-BE49-F238E27FC236}">
                <a16:creationId xmlns:a16="http://schemas.microsoft.com/office/drawing/2014/main" id="{631018BA-14E0-BE48-9FED-BFCCA081B433}"/>
              </a:ext>
            </a:extLst>
          </p:cNvPr>
          <p:cNvSpPr>
            <a:spLocks noChangeArrowheads="1"/>
          </p:cNvSpPr>
          <p:nvPr/>
        </p:nvSpPr>
        <p:spPr bwMode="auto">
          <a:xfrm>
            <a:off x="2438400" y="5251450"/>
            <a:ext cx="1143000" cy="114300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9" name="WordArt 11">
            <a:extLst>
              <a:ext uri="{FF2B5EF4-FFF2-40B4-BE49-F238E27FC236}">
                <a16:creationId xmlns:a16="http://schemas.microsoft.com/office/drawing/2014/main" id="{6817BCB2-868D-4D4A-A627-D434BE43AE2F}"/>
              </a:ext>
            </a:extLst>
          </p:cNvPr>
          <p:cNvSpPr>
            <a:spLocks noChangeArrowheads="1" noChangeShapeType="1" noTextEdit="1"/>
          </p:cNvSpPr>
          <p:nvPr/>
        </p:nvSpPr>
        <p:spPr bwMode="auto">
          <a:xfrm>
            <a:off x="5257801" y="5556251"/>
            <a:ext cx="314325"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grpSp>
        <p:nvGrpSpPr>
          <p:cNvPr id="17434" name="Group 26">
            <a:extLst>
              <a:ext uri="{FF2B5EF4-FFF2-40B4-BE49-F238E27FC236}">
                <a16:creationId xmlns:a16="http://schemas.microsoft.com/office/drawing/2014/main" id="{2F733723-468B-574C-A981-CDA16331E8FD}"/>
              </a:ext>
            </a:extLst>
          </p:cNvPr>
          <p:cNvGrpSpPr>
            <a:grpSpLocks/>
          </p:cNvGrpSpPr>
          <p:nvPr/>
        </p:nvGrpSpPr>
        <p:grpSpPr bwMode="auto">
          <a:xfrm>
            <a:off x="6781802" y="1524000"/>
            <a:ext cx="2963863" cy="1219200"/>
            <a:chOff x="3312" y="960"/>
            <a:chExt cx="1867" cy="768"/>
          </a:xfrm>
        </p:grpSpPr>
        <p:sp>
          <p:nvSpPr>
            <p:cNvPr id="17430" name="AutoShape 22">
              <a:extLst>
                <a:ext uri="{FF2B5EF4-FFF2-40B4-BE49-F238E27FC236}">
                  <a16:creationId xmlns:a16="http://schemas.microsoft.com/office/drawing/2014/main" id="{8BCBB03C-9118-8341-9CD0-C78C0982403F}"/>
                </a:ext>
              </a:extLst>
            </p:cNvPr>
            <p:cNvSpPr>
              <a:spLocks/>
            </p:cNvSpPr>
            <p:nvPr/>
          </p:nvSpPr>
          <p:spPr bwMode="auto">
            <a:xfrm>
              <a:off x="3312" y="960"/>
              <a:ext cx="192" cy="768"/>
            </a:xfrm>
            <a:prstGeom prst="rightBrace">
              <a:avLst>
                <a:gd name="adj1" fmla="val 3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2" name="Text Box 24">
              <a:extLst>
                <a:ext uri="{FF2B5EF4-FFF2-40B4-BE49-F238E27FC236}">
                  <a16:creationId xmlns:a16="http://schemas.microsoft.com/office/drawing/2014/main" id="{1EB15E0A-D6FC-4342-9533-8C098B03F023}"/>
                </a:ext>
              </a:extLst>
            </p:cNvPr>
            <p:cNvSpPr txBox="1">
              <a:spLocks noChangeArrowheads="1"/>
            </p:cNvSpPr>
            <p:nvPr/>
          </p:nvSpPr>
          <p:spPr bwMode="auto">
            <a:xfrm>
              <a:off x="3552" y="960"/>
              <a:ext cx="1627"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In this case Monty may</a:t>
              </a:r>
            </a:p>
            <a:p>
              <a:r>
                <a:rPr lang="en-US" altLang="en-US" sz="2000"/>
                <a:t>open either door #2 or</a:t>
              </a:r>
            </a:p>
            <a:p>
              <a:r>
                <a:rPr lang="en-US" altLang="en-US" sz="2000"/>
                <a:t>#3</a:t>
              </a:r>
              <a:endParaRPr lang="en-US" altLang="en-US" sz="2400"/>
            </a:p>
          </p:txBody>
        </p:sp>
      </p:grpSp>
      <p:grpSp>
        <p:nvGrpSpPr>
          <p:cNvPr id="17435" name="Group 27">
            <a:extLst>
              <a:ext uri="{FF2B5EF4-FFF2-40B4-BE49-F238E27FC236}">
                <a16:creationId xmlns:a16="http://schemas.microsoft.com/office/drawing/2014/main" id="{F5C0935C-59B2-D64B-A53B-476671F64B1C}"/>
              </a:ext>
            </a:extLst>
          </p:cNvPr>
          <p:cNvGrpSpPr>
            <a:grpSpLocks/>
          </p:cNvGrpSpPr>
          <p:nvPr/>
        </p:nvGrpSpPr>
        <p:grpSpPr bwMode="auto">
          <a:xfrm>
            <a:off x="6781802" y="3276600"/>
            <a:ext cx="3090863" cy="3200400"/>
            <a:chOff x="3312" y="2064"/>
            <a:chExt cx="1947" cy="2016"/>
          </a:xfrm>
        </p:grpSpPr>
        <p:sp>
          <p:nvSpPr>
            <p:cNvPr id="17431" name="AutoShape 23">
              <a:extLst>
                <a:ext uri="{FF2B5EF4-FFF2-40B4-BE49-F238E27FC236}">
                  <a16:creationId xmlns:a16="http://schemas.microsoft.com/office/drawing/2014/main" id="{44DAA7A8-D7A9-D542-AA22-1DCA89CDC637}"/>
                </a:ext>
              </a:extLst>
            </p:cNvPr>
            <p:cNvSpPr>
              <a:spLocks/>
            </p:cNvSpPr>
            <p:nvPr/>
          </p:nvSpPr>
          <p:spPr bwMode="auto">
            <a:xfrm>
              <a:off x="3312" y="2064"/>
              <a:ext cx="192" cy="2016"/>
            </a:xfrm>
            <a:prstGeom prst="rightBrace">
              <a:avLst>
                <a:gd name="adj1" fmla="val 8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3" name="Text Box 25">
              <a:extLst>
                <a:ext uri="{FF2B5EF4-FFF2-40B4-BE49-F238E27FC236}">
                  <a16:creationId xmlns:a16="http://schemas.microsoft.com/office/drawing/2014/main" id="{419E4A0A-7873-C24A-8E2D-AF30CCECDCBE}"/>
                </a:ext>
              </a:extLst>
            </p:cNvPr>
            <p:cNvSpPr txBox="1">
              <a:spLocks noChangeArrowheads="1"/>
            </p:cNvSpPr>
            <p:nvPr/>
          </p:nvSpPr>
          <p:spPr bwMode="auto">
            <a:xfrm>
              <a:off x="3504" y="2736"/>
              <a:ext cx="1755"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In both of these cases,</a:t>
              </a:r>
            </a:p>
            <a:p>
              <a:r>
                <a:rPr lang="en-US" altLang="en-US" sz="2000"/>
                <a:t>Monty is forced to reveal</a:t>
              </a:r>
            </a:p>
            <a:p>
              <a:r>
                <a:rPr lang="en-US" altLang="en-US" sz="2000"/>
                <a:t>the only other zonk.</a:t>
              </a:r>
              <a:endParaRPr lang="en-US" altLang="en-US" sz="2400"/>
            </a:p>
          </p:txBody>
        </p:sp>
      </p:grpSp>
    </p:spTree>
    <p:extLst>
      <p:ext uri="{BB962C8B-B14F-4D97-AF65-F5344CB8AC3E}">
        <p14:creationId xmlns:p14="http://schemas.microsoft.com/office/powerpoint/2010/main" val="272069589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C3EA509A-C4CA-0544-B0CF-C1A88A6FC546}"/>
              </a:ext>
            </a:extLst>
          </p:cNvPr>
          <p:cNvSpPr txBox="1">
            <a:spLocks noChangeArrowheads="1"/>
          </p:cNvSpPr>
          <p:nvPr/>
        </p:nvSpPr>
        <p:spPr bwMode="auto">
          <a:xfrm>
            <a:off x="1828801" y="152401"/>
            <a:ext cx="46292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So what happens when you switch?</a:t>
            </a:r>
          </a:p>
        </p:txBody>
      </p:sp>
      <p:sp>
        <p:nvSpPr>
          <p:cNvPr id="18435" name="Oval 3">
            <a:extLst>
              <a:ext uri="{FF2B5EF4-FFF2-40B4-BE49-F238E27FC236}">
                <a16:creationId xmlns:a16="http://schemas.microsoft.com/office/drawing/2014/main" id="{C010BB4D-99D1-984F-9D5B-092E3E25B183}"/>
              </a:ext>
            </a:extLst>
          </p:cNvPr>
          <p:cNvSpPr>
            <a:spLocks noChangeArrowheads="1"/>
          </p:cNvSpPr>
          <p:nvPr/>
        </p:nvSpPr>
        <p:spPr bwMode="auto">
          <a:xfrm>
            <a:off x="2438400" y="1600200"/>
            <a:ext cx="1143000" cy="114300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36" name="Oval 4">
            <a:extLst>
              <a:ext uri="{FF2B5EF4-FFF2-40B4-BE49-F238E27FC236}">
                <a16:creationId xmlns:a16="http://schemas.microsoft.com/office/drawing/2014/main" id="{E2F7DED0-8626-FC42-ACA8-0B1B559AAA07}"/>
              </a:ext>
            </a:extLst>
          </p:cNvPr>
          <p:cNvSpPr>
            <a:spLocks noChangeArrowheads="1"/>
          </p:cNvSpPr>
          <p:nvPr/>
        </p:nvSpPr>
        <p:spPr bwMode="auto">
          <a:xfrm>
            <a:off x="2438400" y="3276600"/>
            <a:ext cx="1143000" cy="114300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8438" name="Object 6">
            <a:extLst>
              <a:ext uri="{FF2B5EF4-FFF2-40B4-BE49-F238E27FC236}">
                <a16:creationId xmlns:a16="http://schemas.microsoft.com/office/drawing/2014/main" id="{3860E9CE-C95B-0842-9172-2F09F57956FC}"/>
              </a:ext>
            </a:extLst>
          </p:cNvPr>
          <p:cNvGraphicFramePr>
            <a:graphicFrameLocks noChangeAspect="1"/>
          </p:cNvGraphicFramePr>
          <p:nvPr/>
        </p:nvGraphicFramePr>
        <p:xfrm>
          <a:off x="1981200" y="1524000"/>
          <a:ext cx="4419600" cy="1219200"/>
        </p:xfrm>
        <a:graphic>
          <a:graphicData uri="http://schemas.openxmlformats.org/presentationml/2006/ole">
            <mc:AlternateContent xmlns:mc="http://schemas.openxmlformats.org/markup-compatibility/2006">
              <mc:Choice xmlns:v="urn:schemas-microsoft-com:vml" Requires="v">
                <p:oleObj spid="_x0000_s212996" name="Bitmap Image" r:id="rId3" imgW="3790950" imgH="1073150" progId="Paint.Picture">
                  <p:embed/>
                </p:oleObj>
              </mc:Choice>
              <mc:Fallback>
                <p:oleObj name="Bitmap Image" r:id="rId3" imgW="3790950" imgH="1073150" progId="Paint.Picture">
                  <p:embed/>
                  <p:pic>
                    <p:nvPicPr>
                      <p:cNvPr id="18438" name="Object 6">
                        <a:extLst>
                          <a:ext uri="{FF2B5EF4-FFF2-40B4-BE49-F238E27FC236}">
                            <a16:creationId xmlns:a16="http://schemas.microsoft.com/office/drawing/2014/main" id="{3860E9CE-C95B-0842-9172-2F09F5795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24000"/>
                        <a:ext cx="441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WordArt 7">
            <a:extLst>
              <a:ext uri="{FF2B5EF4-FFF2-40B4-BE49-F238E27FC236}">
                <a16:creationId xmlns:a16="http://schemas.microsoft.com/office/drawing/2014/main" id="{E0822326-9F65-3C4F-A571-8BEF9D42EA71}"/>
              </a:ext>
            </a:extLst>
          </p:cNvPr>
          <p:cNvSpPr>
            <a:spLocks noChangeArrowheads="1" noChangeShapeType="1" noTextEdit="1"/>
          </p:cNvSpPr>
          <p:nvPr/>
        </p:nvSpPr>
        <p:spPr bwMode="auto">
          <a:xfrm>
            <a:off x="2879726" y="1889125"/>
            <a:ext cx="309563" cy="539750"/>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graphicFrame>
        <p:nvGraphicFramePr>
          <p:cNvPr id="18441" name="Object 9">
            <a:extLst>
              <a:ext uri="{FF2B5EF4-FFF2-40B4-BE49-F238E27FC236}">
                <a16:creationId xmlns:a16="http://schemas.microsoft.com/office/drawing/2014/main" id="{46C7C09C-AE35-8B45-A0EE-04A42D9DDBF4}"/>
              </a:ext>
            </a:extLst>
          </p:cNvPr>
          <p:cNvGraphicFramePr>
            <a:graphicFrameLocks noChangeAspect="1"/>
          </p:cNvGraphicFramePr>
          <p:nvPr/>
        </p:nvGraphicFramePr>
        <p:xfrm>
          <a:off x="1981200" y="3276601"/>
          <a:ext cx="4419600" cy="1236663"/>
        </p:xfrm>
        <a:graphic>
          <a:graphicData uri="http://schemas.openxmlformats.org/presentationml/2006/ole">
            <mc:AlternateContent xmlns:mc="http://schemas.openxmlformats.org/markup-compatibility/2006">
              <mc:Choice xmlns:v="urn:schemas-microsoft-com:vml" Requires="v">
                <p:oleObj spid="_x0000_s212997" name="Bitmap Image" r:id="rId5" imgW="3790950" imgH="1079500" progId="Paint.Picture">
                  <p:embed/>
                </p:oleObj>
              </mc:Choice>
              <mc:Fallback>
                <p:oleObj name="Bitmap Image" r:id="rId5" imgW="3790950" imgH="1079500" progId="Paint.Picture">
                  <p:embed/>
                  <p:pic>
                    <p:nvPicPr>
                      <p:cNvPr id="18441" name="Object 9">
                        <a:extLst>
                          <a:ext uri="{FF2B5EF4-FFF2-40B4-BE49-F238E27FC236}">
                            <a16:creationId xmlns:a16="http://schemas.microsoft.com/office/drawing/2014/main" id="{46C7C09C-AE35-8B45-A0EE-04A42D9DD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276601"/>
                        <a:ext cx="44196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2" name="WordArt 10">
            <a:extLst>
              <a:ext uri="{FF2B5EF4-FFF2-40B4-BE49-F238E27FC236}">
                <a16:creationId xmlns:a16="http://schemas.microsoft.com/office/drawing/2014/main" id="{F1927ED6-2FA8-F24A-AE78-1BD4961543CC}"/>
              </a:ext>
            </a:extLst>
          </p:cNvPr>
          <p:cNvSpPr>
            <a:spLocks noChangeArrowheads="1" noChangeShapeType="1" noTextEdit="1"/>
          </p:cNvSpPr>
          <p:nvPr/>
        </p:nvSpPr>
        <p:spPr bwMode="auto">
          <a:xfrm>
            <a:off x="3997325" y="3581401"/>
            <a:ext cx="319088"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graphicFrame>
        <p:nvGraphicFramePr>
          <p:cNvPr id="18444" name="Object 12">
            <a:extLst>
              <a:ext uri="{FF2B5EF4-FFF2-40B4-BE49-F238E27FC236}">
                <a16:creationId xmlns:a16="http://schemas.microsoft.com/office/drawing/2014/main" id="{632DD27B-274A-1648-9D1C-DC1DBD7BD552}"/>
              </a:ext>
            </a:extLst>
          </p:cNvPr>
          <p:cNvGraphicFramePr>
            <a:graphicFrameLocks noChangeAspect="1"/>
          </p:cNvGraphicFramePr>
          <p:nvPr/>
        </p:nvGraphicFramePr>
        <p:xfrm>
          <a:off x="1981200" y="5181601"/>
          <a:ext cx="4419600" cy="1260475"/>
        </p:xfrm>
        <a:graphic>
          <a:graphicData uri="http://schemas.openxmlformats.org/presentationml/2006/ole">
            <mc:AlternateContent xmlns:mc="http://schemas.openxmlformats.org/markup-compatibility/2006">
              <mc:Choice xmlns:v="urn:schemas-microsoft-com:vml" Requires="v">
                <p:oleObj spid="_x0000_s212998" name="Bitmap Image" r:id="rId7" imgW="2247900" imgH="641350" progId="Paint.Picture">
                  <p:embed/>
                </p:oleObj>
              </mc:Choice>
              <mc:Fallback>
                <p:oleObj name="Bitmap Image" r:id="rId7" imgW="2247900" imgH="641350" progId="Paint.Picture">
                  <p:embed/>
                  <p:pic>
                    <p:nvPicPr>
                      <p:cNvPr id="18444" name="Object 12">
                        <a:extLst>
                          <a:ext uri="{FF2B5EF4-FFF2-40B4-BE49-F238E27FC236}">
                            <a16:creationId xmlns:a16="http://schemas.microsoft.com/office/drawing/2014/main" id="{632DD27B-274A-1648-9D1C-DC1DBD7BD5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5181601"/>
                        <a:ext cx="44196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5" name="Oval 13">
            <a:extLst>
              <a:ext uri="{FF2B5EF4-FFF2-40B4-BE49-F238E27FC236}">
                <a16:creationId xmlns:a16="http://schemas.microsoft.com/office/drawing/2014/main" id="{DEBBFE59-D62C-A243-B553-90FA4364A31C}"/>
              </a:ext>
            </a:extLst>
          </p:cNvPr>
          <p:cNvSpPr>
            <a:spLocks noChangeArrowheads="1"/>
          </p:cNvSpPr>
          <p:nvPr/>
        </p:nvSpPr>
        <p:spPr bwMode="auto">
          <a:xfrm>
            <a:off x="2438400" y="5251450"/>
            <a:ext cx="1143000" cy="1143000"/>
          </a:xfrm>
          <a:prstGeom prst="ellipse">
            <a:avLst/>
          </a:prstGeom>
          <a:noFill/>
          <a:ln w="28575">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WordArt 14">
            <a:extLst>
              <a:ext uri="{FF2B5EF4-FFF2-40B4-BE49-F238E27FC236}">
                <a16:creationId xmlns:a16="http://schemas.microsoft.com/office/drawing/2014/main" id="{50151D95-F93C-4546-967A-B52C6BF6FAD7}"/>
              </a:ext>
            </a:extLst>
          </p:cNvPr>
          <p:cNvSpPr>
            <a:spLocks noChangeArrowheads="1" noChangeShapeType="1" noTextEdit="1"/>
          </p:cNvSpPr>
          <p:nvPr/>
        </p:nvSpPr>
        <p:spPr bwMode="auto">
          <a:xfrm>
            <a:off x="5257801" y="5556251"/>
            <a:ext cx="314325" cy="561975"/>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sz="4000" kern="10">
                <a:ln w="9525">
                  <a:solidFill>
                    <a:srgbClr val="F8F8F8"/>
                  </a:solidFill>
                  <a:round/>
                  <a:headEnd/>
                  <a:tailEnd/>
                </a:ln>
                <a:noFill/>
                <a:latin typeface="Bookman Old Style" panose="02050604050505020204" pitchFamily="18" charset="0"/>
              </a:rPr>
              <a:t>$</a:t>
            </a:r>
          </a:p>
        </p:txBody>
      </p:sp>
      <p:grpSp>
        <p:nvGrpSpPr>
          <p:cNvPr id="18460" name="Group 28">
            <a:extLst>
              <a:ext uri="{FF2B5EF4-FFF2-40B4-BE49-F238E27FC236}">
                <a16:creationId xmlns:a16="http://schemas.microsoft.com/office/drawing/2014/main" id="{9C9A3824-83C7-D140-A29F-6BD1620F5868}"/>
              </a:ext>
            </a:extLst>
          </p:cNvPr>
          <p:cNvGrpSpPr>
            <a:grpSpLocks/>
          </p:cNvGrpSpPr>
          <p:nvPr/>
        </p:nvGrpSpPr>
        <p:grpSpPr bwMode="auto">
          <a:xfrm>
            <a:off x="6781802" y="1524000"/>
            <a:ext cx="2741613" cy="1219200"/>
            <a:chOff x="3312" y="960"/>
            <a:chExt cx="1727" cy="768"/>
          </a:xfrm>
        </p:grpSpPr>
        <p:sp>
          <p:nvSpPr>
            <p:cNvPr id="18447" name="AutoShape 15">
              <a:extLst>
                <a:ext uri="{FF2B5EF4-FFF2-40B4-BE49-F238E27FC236}">
                  <a16:creationId xmlns:a16="http://schemas.microsoft.com/office/drawing/2014/main" id="{306C9950-E051-9447-974D-470EC74DA675}"/>
                </a:ext>
              </a:extLst>
            </p:cNvPr>
            <p:cNvSpPr>
              <a:spLocks/>
            </p:cNvSpPr>
            <p:nvPr/>
          </p:nvSpPr>
          <p:spPr bwMode="auto">
            <a:xfrm>
              <a:off x="3312" y="960"/>
              <a:ext cx="192" cy="768"/>
            </a:xfrm>
            <a:prstGeom prst="rightBrace">
              <a:avLst>
                <a:gd name="adj1" fmla="val 3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Text Box 17">
              <a:extLst>
                <a:ext uri="{FF2B5EF4-FFF2-40B4-BE49-F238E27FC236}">
                  <a16:creationId xmlns:a16="http://schemas.microsoft.com/office/drawing/2014/main" id="{AC470976-29AE-5C40-A0D0-F3BEA5137DEC}"/>
                </a:ext>
              </a:extLst>
            </p:cNvPr>
            <p:cNvSpPr txBox="1">
              <a:spLocks noChangeArrowheads="1"/>
            </p:cNvSpPr>
            <p:nvPr/>
          </p:nvSpPr>
          <p:spPr bwMode="auto">
            <a:xfrm>
              <a:off x="3552" y="960"/>
              <a:ext cx="1487"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In this case you were</a:t>
              </a:r>
            </a:p>
            <a:p>
              <a:r>
                <a:rPr lang="en-US" altLang="en-US" sz="2000"/>
                <a:t>right the first time.</a:t>
              </a:r>
            </a:p>
            <a:p>
              <a:r>
                <a:rPr lang="en-US" altLang="en-US" sz="2000"/>
                <a:t>You lose!</a:t>
              </a:r>
              <a:endParaRPr lang="en-US" altLang="en-US" sz="2400"/>
            </a:p>
          </p:txBody>
        </p:sp>
      </p:grpSp>
      <p:grpSp>
        <p:nvGrpSpPr>
          <p:cNvPr id="18461" name="Group 29">
            <a:extLst>
              <a:ext uri="{FF2B5EF4-FFF2-40B4-BE49-F238E27FC236}">
                <a16:creationId xmlns:a16="http://schemas.microsoft.com/office/drawing/2014/main" id="{33697B8A-CF78-DE4F-8C66-15363CA5C3AA}"/>
              </a:ext>
            </a:extLst>
          </p:cNvPr>
          <p:cNvGrpSpPr>
            <a:grpSpLocks/>
          </p:cNvGrpSpPr>
          <p:nvPr/>
        </p:nvGrpSpPr>
        <p:grpSpPr bwMode="auto">
          <a:xfrm>
            <a:off x="6781800" y="3276600"/>
            <a:ext cx="3079750" cy="3200400"/>
            <a:chOff x="3312" y="2064"/>
            <a:chExt cx="1940" cy="2016"/>
          </a:xfrm>
        </p:grpSpPr>
        <p:sp>
          <p:nvSpPr>
            <p:cNvPr id="18448" name="AutoShape 16">
              <a:extLst>
                <a:ext uri="{FF2B5EF4-FFF2-40B4-BE49-F238E27FC236}">
                  <a16:creationId xmlns:a16="http://schemas.microsoft.com/office/drawing/2014/main" id="{5E4E2D04-624F-474C-8AD5-9D2A607EC2CA}"/>
                </a:ext>
              </a:extLst>
            </p:cNvPr>
            <p:cNvSpPr>
              <a:spLocks/>
            </p:cNvSpPr>
            <p:nvPr/>
          </p:nvSpPr>
          <p:spPr bwMode="auto">
            <a:xfrm>
              <a:off x="3312" y="2064"/>
              <a:ext cx="192" cy="2016"/>
            </a:xfrm>
            <a:prstGeom prst="rightBrace">
              <a:avLst>
                <a:gd name="adj1" fmla="val 8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Text Box 18">
              <a:extLst>
                <a:ext uri="{FF2B5EF4-FFF2-40B4-BE49-F238E27FC236}">
                  <a16:creationId xmlns:a16="http://schemas.microsoft.com/office/drawing/2014/main" id="{898F5353-D64F-E748-A975-DAED184F195D}"/>
                </a:ext>
              </a:extLst>
            </p:cNvPr>
            <p:cNvSpPr txBox="1">
              <a:spLocks noChangeArrowheads="1"/>
            </p:cNvSpPr>
            <p:nvPr/>
          </p:nvSpPr>
          <p:spPr bwMode="auto">
            <a:xfrm>
              <a:off x="3504" y="2736"/>
              <a:ext cx="1748"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In both of these cases,</a:t>
              </a:r>
            </a:p>
            <a:p>
              <a:r>
                <a:rPr lang="en-US" altLang="en-US" sz="2000"/>
                <a:t>you switch to the correct</a:t>
              </a:r>
            </a:p>
            <a:p>
              <a:r>
                <a:rPr lang="en-US" altLang="en-US" sz="2000"/>
                <a:t>door.</a:t>
              </a:r>
            </a:p>
            <a:p>
              <a:r>
                <a:rPr lang="en-US" altLang="en-US" sz="2000"/>
                <a:t>You win!</a:t>
              </a:r>
              <a:endParaRPr lang="en-US" altLang="en-US" sz="2400"/>
            </a:p>
          </p:txBody>
        </p:sp>
      </p:grpSp>
      <p:sp>
        <p:nvSpPr>
          <p:cNvPr id="18451" name="Line 19">
            <a:extLst>
              <a:ext uri="{FF2B5EF4-FFF2-40B4-BE49-F238E27FC236}">
                <a16:creationId xmlns:a16="http://schemas.microsoft.com/office/drawing/2014/main" id="{4EFC5C0D-3986-E840-8E21-13F25DBACDC5}"/>
              </a:ext>
            </a:extLst>
          </p:cNvPr>
          <p:cNvSpPr>
            <a:spLocks noChangeShapeType="1"/>
          </p:cNvSpPr>
          <p:nvPr/>
        </p:nvSpPr>
        <p:spPr bwMode="auto">
          <a:xfrm>
            <a:off x="2514600" y="1752600"/>
            <a:ext cx="838200" cy="83820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462" name="Group 30">
            <a:extLst>
              <a:ext uri="{FF2B5EF4-FFF2-40B4-BE49-F238E27FC236}">
                <a16:creationId xmlns:a16="http://schemas.microsoft.com/office/drawing/2014/main" id="{2981518D-E8AA-EF48-9D44-32DEF459C223}"/>
              </a:ext>
            </a:extLst>
          </p:cNvPr>
          <p:cNvGrpSpPr>
            <a:grpSpLocks/>
          </p:cNvGrpSpPr>
          <p:nvPr/>
        </p:nvGrpSpPr>
        <p:grpSpPr bwMode="auto">
          <a:xfrm>
            <a:off x="2514600" y="3505200"/>
            <a:ext cx="914400" cy="2743200"/>
            <a:chOff x="624" y="2208"/>
            <a:chExt cx="576" cy="1728"/>
          </a:xfrm>
        </p:grpSpPr>
        <p:sp>
          <p:nvSpPr>
            <p:cNvPr id="18452" name="Line 20">
              <a:extLst>
                <a:ext uri="{FF2B5EF4-FFF2-40B4-BE49-F238E27FC236}">
                  <a16:creationId xmlns:a16="http://schemas.microsoft.com/office/drawing/2014/main" id="{C2A42672-D010-1440-B40F-F981DEEB6216}"/>
                </a:ext>
              </a:extLst>
            </p:cNvPr>
            <p:cNvSpPr>
              <a:spLocks noChangeShapeType="1"/>
            </p:cNvSpPr>
            <p:nvPr/>
          </p:nvSpPr>
          <p:spPr bwMode="auto">
            <a:xfrm>
              <a:off x="624" y="2208"/>
              <a:ext cx="528" cy="528"/>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Line 21">
              <a:extLst>
                <a:ext uri="{FF2B5EF4-FFF2-40B4-BE49-F238E27FC236}">
                  <a16:creationId xmlns:a16="http://schemas.microsoft.com/office/drawing/2014/main" id="{55254BAD-F312-8642-98F9-3023AC84667D}"/>
                </a:ext>
              </a:extLst>
            </p:cNvPr>
            <p:cNvSpPr>
              <a:spLocks noChangeShapeType="1"/>
            </p:cNvSpPr>
            <p:nvPr/>
          </p:nvSpPr>
          <p:spPr bwMode="auto">
            <a:xfrm>
              <a:off x="672" y="3408"/>
              <a:ext cx="528" cy="528"/>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457" name="Oval 25">
            <a:extLst>
              <a:ext uri="{FF2B5EF4-FFF2-40B4-BE49-F238E27FC236}">
                <a16:creationId xmlns:a16="http://schemas.microsoft.com/office/drawing/2014/main" id="{460BF8FB-6192-0E48-B7CE-FA426AB3B7DC}"/>
              </a:ext>
            </a:extLst>
          </p:cNvPr>
          <p:cNvSpPr>
            <a:spLocks noChangeArrowheads="1"/>
          </p:cNvSpPr>
          <p:nvPr/>
        </p:nvSpPr>
        <p:spPr bwMode="auto">
          <a:xfrm>
            <a:off x="3733800" y="1600200"/>
            <a:ext cx="990600" cy="990600"/>
          </a:xfrm>
          <a:prstGeom prst="ellipse">
            <a:avLst/>
          </a:prstGeom>
          <a:noFill/>
          <a:ln w="38100" cmpd="dbl">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463" name="Group 31">
            <a:extLst>
              <a:ext uri="{FF2B5EF4-FFF2-40B4-BE49-F238E27FC236}">
                <a16:creationId xmlns:a16="http://schemas.microsoft.com/office/drawing/2014/main" id="{8CE95A09-7569-684A-AA38-CAB96A972A8D}"/>
              </a:ext>
            </a:extLst>
          </p:cNvPr>
          <p:cNvGrpSpPr>
            <a:grpSpLocks/>
          </p:cNvGrpSpPr>
          <p:nvPr/>
        </p:nvGrpSpPr>
        <p:grpSpPr bwMode="auto">
          <a:xfrm>
            <a:off x="3733800" y="3352800"/>
            <a:ext cx="2209800" cy="2971800"/>
            <a:chOff x="1392" y="2112"/>
            <a:chExt cx="1392" cy="1872"/>
          </a:xfrm>
        </p:grpSpPr>
        <p:sp>
          <p:nvSpPr>
            <p:cNvPr id="18458" name="Oval 26">
              <a:extLst>
                <a:ext uri="{FF2B5EF4-FFF2-40B4-BE49-F238E27FC236}">
                  <a16:creationId xmlns:a16="http://schemas.microsoft.com/office/drawing/2014/main" id="{FF5958D9-AD0C-2E4D-AE89-94628760B3FF}"/>
                </a:ext>
              </a:extLst>
            </p:cNvPr>
            <p:cNvSpPr>
              <a:spLocks noChangeArrowheads="1"/>
            </p:cNvSpPr>
            <p:nvPr/>
          </p:nvSpPr>
          <p:spPr bwMode="auto">
            <a:xfrm>
              <a:off x="1392" y="2112"/>
              <a:ext cx="624" cy="624"/>
            </a:xfrm>
            <a:prstGeom prst="ellipse">
              <a:avLst/>
            </a:prstGeom>
            <a:noFill/>
            <a:ln w="38100" cmpd="dbl">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9" name="Oval 27">
              <a:extLst>
                <a:ext uri="{FF2B5EF4-FFF2-40B4-BE49-F238E27FC236}">
                  <a16:creationId xmlns:a16="http://schemas.microsoft.com/office/drawing/2014/main" id="{BAEA9B1D-07A6-3E49-9702-A62897B5B83F}"/>
                </a:ext>
              </a:extLst>
            </p:cNvPr>
            <p:cNvSpPr>
              <a:spLocks noChangeArrowheads="1"/>
            </p:cNvSpPr>
            <p:nvPr/>
          </p:nvSpPr>
          <p:spPr bwMode="auto">
            <a:xfrm>
              <a:off x="2160" y="3360"/>
              <a:ext cx="624" cy="624"/>
            </a:xfrm>
            <a:prstGeom prst="ellipse">
              <a:avLst/>
            </a:prstGeom>
            <a:noFill/>
            <a:ln w="38100" cmpd="dbl">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85754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451"/>
                                        </p:tgtEl>
                                        <p:attrNameLst>
                                          <p:attrName>style.visibility</p:attrName>
                                        </p:attrNameLst>
                                      </p:cBhvr>
                                      <p:to>
                                        <p:strVal val="visible"/>
                                      </p:to>
                                    </p:set>
                                    <p:animEffect transition="in" filter="wipe(left)">
                                      <p:cBhvr>
                                        <p:cTn id="7" dur="500"/>
                                        <p:tgtEl>
                                          <p:spTgt spid="18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845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846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8462"/>
                                        </p:tgtEl>
                                        <p:attrNameLst>
                                          <p:attrName>style.visibility</p:attrName>
                                        </p:attrNameLst>
                                      </p:cBhvr>
                                      <p:to>
                                        <p:strVal val="visible"/>
                                      </p:to>
                                    </p:set>
                                    <p:animEffect transition="in" filter="wipe(left)">
                                      <p:cBhvr>
                                        <p:cTn id="20" dur="500"/>
                                        <p:tgtEl>
                                          <p:spTgt spid="1846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846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8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68AE5A19-7F10-BC4F-97CC-DE396ADB954C}"/>
              </a:ext>
            </a:extLst>
          </p:cNvPr>
          <p:cNvSpPr txBox="1">
            <a:spLocks noChangeArrowheads="1"/>
          </p:cNvSpPr>
          <p:nvPr/>
        </p:nvSpPr>
        <p:spPr bwMode="auto">
          <a:xfrm>
            <a:off x="2209800" y="2438401"/>
            <a:ext cx="754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Conditional probability gives us a way to determine how the occurrence of one event affects the probability of another.</a:t>
            </a:r>
          </a:p>
        </p:txBody>
      </p:sp>
      <p:sp>
        <p:nvSpPr>
          <p:cNvPr id="21507" name="Text Box 3">
            <a:extLst>
              <a:ext uri="{FF2B5EF4-FFF2-40B4-BE49-F238E27FC236}">
                <a16:creationId xmlns:a16="http://schemas.microsoft.com/office/drawing/2014/main" id="{CFC0B66A-081E-CC49-974C-D475BA442867}"/>
              </a:ext>
            </a:extLst>
          </p:cNvPr>
          <p:cNvSpPr txBox="1">
            <a:spLocks noChangeArrowheads="1"/>
          </p:cNvSpPr>
          <p:nvPr/>
        </p:nvSpPr>
        <p:spPr bwMode="auto">
          <a:xfrm>
            <a:off x="2209800" y="4191000"/>
            <a:ext cx="7543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Here, if we’ve chosen door #1 and Monty has opened door #2, we’d like to know the probability that the prize is behind door #1 and the probability that the prize is behind door #3 </a:t>
            </a:r>
            <a:r>
              <a:rPr lang="en-US" altLang="en-US" sz="2400" i="1"/>
              <a:t>given this additional information.</a:t>
            </a:r>
            <a:endParaRPr lang="en-US" altLang="en-US" sz="2400"/>
          </a:p>
        </p:txBody>
      </p:sp>
      <p:sp>
        <p:nvSpPr>
          <p:cNvPr id="21513" name="Text Box 9">
            <a:extLst>
              <a:ext uri="{FF2B5EF4-FFF2-40B4-BE49-F238E27FC236}">
                <a16:creationId xmlns:a16="http://schemas.microsoft.com/office/drawing/2014/main" id="{90D8AD12-8A3A-2148-9FE1-D142BE300258}"/>
              </a:ext>
            </a:extLst>
          </p:cNvPr>
          <p:cNvSpPr txBox="1">
            <a:spLocks noChangeArrowheads="1"/>
          </p:cNvSpPr>
          <p:nvPr/>
        </p:nvSpPr>
        <p:spPr bwMode="auto">
          <a:xfrm>
            <a:off x="2209800" y="609601"/>
            <a:ext cx="7543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To prove this result without listing all the cases, we need the notion of conditional probability.</a:t>
            </a:r>
            <a:endParaRPr lang="en-US" altLang="en-US"/>
          </a:p>
        </p:txBody>
      </p:sp>
    </p:spTree>
    <p:extLst>
      <p:ext uri="{BB962C8B-B14F-4D97-AF65-F5344CB8AC3E}">
        <p14:creationId xmlns:p14="http://schemas.microsoft.com/office/powerpoint/2010/main" val="4026869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CCBCDEE4-6E26-134C-8D51-E8BC0F3EA979}"/>
              </a:ext>
            </a:extLst>
          </p:cNvPr>
          <p:cNvSpPr txBox="1">
            <a:spLocks noChangeArrowheads="1"/>
          </p:cNvSpPr>
          <p:nvPr/>
        </p:nvSpPr>
        <p:spPr bwMode="auto">
          <a:xfrm>
            <a:off x="2514600" y="304801"/>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We can determine these probabilities using the rule</a:t>
            </a:r>
          </a:p>
        </p:txBody>
      </p:sp>
      <p:graphicFrame>
        <p:nvGraphicFramePr>
          <p:cNvPr id="22531" name="Object 3">
            <a:extLst>
              <a:ext uri="{FF2B5EF4-FFF2-40B4-BE49-F238E27FC236}">
                <a16:creationId xmlns:a16="http://schemas.microsoft.com/office/drawing/2014/main" id="{4112249B-4FC6-464F-8D0B-0CDB4EBA9368}"/>
              </a:ext>
            </a:extLst>
          </p:cNvPr>
          <p:cNvGraphicFramePr>
            <a:graphicFrameLocks noChangeAspect="1"/>
          </p:cNvGraphicFramePr>
          <p:nvPr/>
        </p:nvGraphicFramePr>
        <p:xfrm>
          <a:off x="4191000" y="2590800"/>
          <a:ext cx="2971800" cy="990600"/>
        </p:xfrm>
        <a:graphic>
          <a:graphicData uri="http://schemas.openxmlformats.org/presentationml/2006/ole">
            <mc:AlternateContent xmlns:mc="http://schemas.openxmlformats.org/markup-compatibility/2006">
              <mc:Choice xmlns:v="urn:schemas-microsoft-com:vml" Requires="v">
                <p:oleObj spid="_x0000_s215042" name="Equation" r:id="rId3" imgW="28968700" imgH="9652000" progId="Equation.3">
                  <p:embed/>
                </p:oleObj>
              </mc:Choice>
              <mc:Fallback>
                <p:oleObj name="Equation" r:id="rId3" imgW="28968700" imgH="9652000" progId="Equation.3">
                  <p:embed/>
                  <p:pic>
                    <p:nvPicPr>
                      <p:cNvPr id="22531" name="Object 3">
                        <a:extLst>
                          <a:ext uri="{FF2B5EF4-FFF2-40B4-BE49-F238E27FC236}">
                            <a16:creationId xmlns:a16="http://schemas.microsoft.com/office/drawing/2014/main" id="{4112249B-4FC6-464F-8D0B-0CDB4EBA9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590800"/>
                        <a:ext cx="2971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Text Box 4">
            <a:extLst>
              <a:ext uri="{FF2B5EF4-FFF2-40B4-BE49-F238E27FC236}">
                <a16:creationId xmlns:a16="http://schemas.microsoft.com/office/drawing/2014/main" id="{C11DAF64-14D8-3745-96C3-CA23B0BB94F2}"/>
              </a:ext>
            </a:extLst>
          </p:cNvPr>
          <p:cNvSpPr txBox="1">
            <a:spLocks noChangeArrowheads="1"/>
          </p:cNvSpPr>
          <p:nvPr/>
        </p:nvSpPr>
        <p:spPr bwMode="auto">
          <a:xfrm>
            <a:off x="2514600" y="4800601"/>
            <a:ext cx="7162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In words: The probability of event A given event B is the probability of both A and B divided by the probability of B.</a:t>
            </a:r>
          </a:p>
        </p:txBody>
      </p:sp>
    </p:spTree>
    <p:extLst>
      <p:ext uri="{BB962C8B-B14F-4D97-AF65-F5344CB8AC3E}">
        <p14:creationId xmlns:p14="http://schemas.microsoft.com/office/powerpoint/2010/main" val="4059752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5858937F-4578-1249-B414-9DF4DB036655}"/>
              </a:ext>
            </a:extLst>
          </p:cNvPr>
          <p:cNvSpPr>
            <a:spLocks noGrp="1" noChangeArrowheads="1"/>
          </p:cNvSpPr>
          <p:nvPr>
            <p:ph type="title"/>
          </p:nvPr>
        </p:nvSpPr>
        <p:spPr>
          <a:xfrm>
            <a:off x="2209800" y="457200"/>
            <a:ext cx="7772400" cy="1143000"/>
          </a:xfrm>
        </p:spPr>
        <p:txBody>
          <a:bodyPr/>
          <a:lstStyle/>
          <a:p>
            <a:r>
              <a:rPr lang="en-US" altLang="en-US" sz="3200">
                <a:latin typeface="Verdana" panose="020B0604030504040204" pitchFamily="34" charset="0"/>
              </a:rPr>
              <a:t>In the following argument:</a:t>
            </a:r>
            <a:endParaRPr lang="en-US" altLang="en-US">
              <a:latin typeface="Verdana" panose="020B0604030504040204" pitchFamily="34" charset="0"/>
            </a:endParaRPr>
          </a:p>
        </p:txBody>
      </p:sp>
      <p:sp>
        <p:nvSpPr>
          <p:cNvPr id="25604" name="Rectangle 4">
            <a:extLst>
              <a:ext uri="{FF2B5EF4-FFF2-40B4-BE49-F238E27FC236}">
                <a16:creationId xmlns:a16="http://schemas.microsoft.com/office/drawing/2014/main" id="{E1730A33-DE12-8C40-9722-1D5B0B466443}"/>
              </a:ext>
            </a:extLst>
          </p:cNvPr>
          <p:cNvSpPr>
            <a:spLocks noGrp="1" noChangeArrowheads="1"/>
          </p:cNvSpPr>
          <p:nvPr>
            <p:ph type="body" idx="1"/>
          </p:nvPr>
        </p:nvSpPr>
        <p:spPr>
          <a:xfrm>
            <a:off x="2209800" y="1752600"/>
            <a:ext cx="7772400" cy="4343400"/>
          </a:xfrm>
        </p:spPr>
        <p:txBody>
          <a:bodyPr/>
          <a:lstStyle/>
          <a:p>
            <a:pPr>
              <a:spcBef>
                <a:spcPct val="50000"/>
              </a:spcBef>
            </a:pPr>
            <a:r>
              <a:rPr lang="en-US" altLang="en-US" sz="2400">
                <a:latin typeface="Verdana" panose="020B0604030504040204" pitchFamily="34" charset="0"/>
              </a:rPr>
              <a:t>Assume that:</a:t>
            </a:r>
          </a:p>
          <a:p>
            <a:pPr lvl="1">
              <a:spcBef>
                <a:spcPct val="50000"/>
              </a:spcBef>
            </a:pPr>
            <a:r>
              <a:rPr lang="en-US" altLang="en-US" sz="2000">
                <a:latin typeface="Verdana" panose="020B0604030504040204" pitchFamily="34" charset="0"/>
              </a:rPr>
              <a:t>we originally chose door #1.</a:t>
            </a:r>
          </a:p>
          <a:p>
            <a:pPr lvl="1">
              <a:spcBef>
                <a:spcPct val="50000"/>
              </a:spcBef>
            </a:pPr>
            <a:r>
              <a:rPr lang="en-US" altLang="en-US" sz="2000">
                <a:latin typeface="Verdana" panose="020B0604030504040204" pitchFamily="34" charset="0"/>
              </a:rPr>
              <a:t>Monty opened door #2.</a:t>
            </a:r>
          </a:p>
          <a:p>
            <a:pPr>
              <a:spcBef>
                <a:spcPct val="50000"/>
              </a:spcBef>
            </a:pPr>
            <a:r>
              <a:rPr lang="en-US" altLang="en-US" sz="2400">
                <a:latin typeface="Verdana" panose="020B0604030504040204" pitchFamily="34" charset="0"/>
              </a:rPr>
              <a:t>Notation</a:t>
            </a:r>
          </a:p>
          <a:p>
            <a:pPr lvl="1">
              <a:spcBef>
                <a:spcPct val="50000"/>
              </a:spcBef>
            </a:pPr>
            <a:r>
              <a:rPr lang="en-US" altLang="en-US" sz="2000">
                <a:latin typeface="Verdana" panose="020B0604030504040204" pitchFamily="34" charset="0"/>
              </a:rPr>
              <a:t>Let </a:t>
            </a:r>
            <a:r>
              <a:rPr lang="en-US" altLang="en-US" sz="2000"/>
              <a:t>“#1” </a:t>
            </a:r>
            <a:r>
              <a:rPr lang="en-US" altLang="en-US" sz="2000">
                <a:latin typeface="Verdana" panose="020B0604030504040204" pitchFamily="34" charset="0"/>
              </a:rPr>
              <a:t>denote the event that the prize is behind door #1, and similarly for doors #2 and #3.</a:t>
            </a:r>
          </a:p>
          <a:p>
            <a:pPr lvl="1">
              <a:spcBef>
                <a:spcPct val="50000"/>
              </a:spcBef>
            </a:pPr>
            <a:r>
              <a:rPr lang="en-US" altLang="en-US" sz="2000">
                <a:latin typeface="Verdana" panose="020B0604030504040204" pitchFamily="34" charset="0"/>
              </a:rPr>
              <a:t>Let </a:t>
            </a:r>
            <a:r>
              <a:rPr lang="en-US" altLang="en-US" sz="2000"/>
              <a:t>“opened #2” </a:t>
            </a:r>
            <a:r>
              <a:rPr lang="en-US" altLang="en-US" sz="2000">
                <a:latin typeface="Verdana" panose="020B0604030504040204" pitchFamily="34" charset="0"/>
              </a:rPr>
              <a:t>denote the event that Monty has opened door #2.</a:t>
            </a:r>
          </a:p>
          <a:p>
            <a:pPr>
              <a:spcBef>
                <a:spcPct val="50000"/>
              </a:spcBef>
            </a:pPr>
            <a:r>
              <a:rPr lang="en-US" altLang="en-US" sz="2400">
                <a:latin typeface="Verdana" panose="020B0604030504040204" pitchFamily="34" charset="0"/>
              </a:rPr>
              <a:t>Our aim is to compute </a:t>
            </a:r>
            <a:r>
              <a:rPr lang="en-US" altLang="en-US" sz="2400" i="1"/>
              <a:t>p</a:t>
            </a:r>
            <a:r>
              <a:rPr lang="en-US" altLang="en-US" sz="2400"/>
              <a:t>(#1 | opened #2) </a:t>
            </a:r>
            <a:r>
              <a:rPr lang="en-US" altLang="en-US" sz="2400">
                <a:latin typeface="Verdana" panose="020B0604030504040204" pitchFamily="34" charset="0"/>
              </a:rPr>
              <a:t>and    </a:t>
            </a:r>
            <a:r>
              <a:rPr lang="en-US" altLang="en-US" sz="2400" i="1"/>
              <a:t>p</a:t>
            </a:r>
            <a:r>
              <a:rPr lang="en-US" altLang="en-US" sz="2400"/>
              <a:t>(#3 | opened #2).</a:t>
            </a:r>
            <a:endParaRPr lang="en-US" altLang="en-US"/>
          </a:p>
        </p:txBody>
      </p:sp>
    </p:spTree>
    <p:extLst>
      <p:ext uri="{BB962C8B-B14F-4D97-AF65-F5344CB8AC3E}">
        <p14:creationId xmlns:p14="http://schemas.microsoft.com/office/powerpoint/2010/main" val="3907979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60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60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5604">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AA17379A-92AB-F64C-B872-2D361A41ED86}"/>
              </a:ext>
            </a:extLst>
          </p:cNvPr>
          <p:cNvGraphicFramePr>
            <a:graphicFrameLocks noChangeAspect="1"/>
          </p:cNvGraphicFramePr>
          <p:nvPr/>
        </p:nvGraphicFramePr>
        <p:xfrm>
          <a:off x="1833564" y="222250"/>
          <a:ext cx="5405437" cy="903288"/>
        </p:xfrm>
        <a:graphic>
          <a:graphicData uri="http://schemas.openxmlformats.org/presentationml/2006/ole">
            <mc:AlternateContent xmlns:mc="http://schemas.openxmlformats.org/markup-compatibility/2006">
              <mc:Choice xmlns:v="urn:schemas-microsoft-com:vml" Requires="v">
                <p:oleObj spid="_x0000_s217096" name="Document" r:id="rId3" imgW="32918400" imgH="5499100" progId="Word.Document.8">
                  <p:embed/>
                </p:oleObj>
              </mc:Choice>
              <mc:Fallback>
                <p:oleObj name="Document" r:id="rId3" imgW="32918400" imgH="5499100" progId="Word.Document.8">
                  <p:embed/>
                  <p:pic>
                    <p:nvPicPr>
                      <p:cNvPr id="23554" name="Object 2">
                        <a:extLst>
                          <a:ext uri="{FF2B5EF4-FFF2-40B4-BE49-F238E27FC236}">
                            <a16:creationId xmlns:a16="http://schemas.microsoft.com/office/drawing/2014/main" id="{AA17379A-92AB-F64C-B872-2D361A41E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564" y="222250"/>
                        <a:ext cx="540543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5" name="Object 3">
            <a:extLst>
              <a:ext uri="{FF2B5EF4-FFF2-40B4-BE49-F238E27FC236}">
                <a16:creationId xmlns:a16="http://schemas.microsoft.com/office/drawing/2014/main" id="{3C1B0492-A7B3-EA41-B3EA-6CF0D2B64028}"/>
              </a:ext>
            </a:extLst>
          </p:cNvPr>
          <p:cNvGraphicFramePr>
            <a:graphicFrameLocks noChangeAspect="1"/>
          </p:cNvGraphicFramePr>
          <p:nvPr/>
        </p:nvGraphicFramePr>
        <p:xfrm>
          <a:off x="1804989" y="1371600"/>
          <a:ext cx="4435475" cy="769938"/>
        </p:xfrm>
        <a:graphic>
          <a:graphicData uri="http://schemas.openxmlformats.org/presentationml/2006/ole">
            <mc:AlternateContent xmlns:mc="http://schemas.openxmlformats.org/markup-compatibility/2006">
              <mc:Choice xmlns:v="urn:schemas-microsoft-com:vml" Requires="v">
                <p:oleObj spid="_x0000_s217097" name="Equation" r:id="rId5" imgW="55003700" imgH="9652000" progId="Equation.3">
                  <p:embed/>
                </p:oleObj>
              </mc:Choice>
              <mc:Fallback>
                <p:oleObj name="Equation" r:id="rId5" imgW="55003700" imgH="9652000" progId="Equation.3">
                  <p:embed/>
                  <p:pic>
                    <p:nvPicPr>
                      <p:cNvPr id="23555" name="Object 3">
                        <a:extLst>
                          <a:ext uri="{FF2B5EF4-FFF2-40B4-BE49-F238E27FC236}">
                            <a16:creationId xmlns:a16="http://schemas.microsoft.com/office/drawing/2014/main" id="{3C1B0492-A7B3-EA41-B3EA-6CF0D2B640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989" y="1371600"/>
                        <a:ext cx="4435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8" name="Text Box 6">
            <a:extLst>
              <a:ext uri="{FF2B5EF4-FFF2-40B4-BE49-F238E27FC236}">
                <a16:creationId xmlns:a16="http://schemas.microsoft.com/office/drawing/2014/main" id="{8D2C4109-57C3-C241-A96B-374EEA4F6025}"/>
              </a:ext>
            </a:extLst>
          </p:cNvPr>
          <p:cNvSpPr txBox="1">
            <a:spLocks noChangeArrowheads="1"/>
          </p:cNvSpPr>
          <p:nvPr/>
        </p:nvSpPr>
        <p:spPr bwMode="auto">
          <a:xfrm>
            <a:off x="5791200" y="3657600"/>
            <a:ext cx="457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(If the prize is behind door #1, Monty can open either #2 or #3.)</a:t>
            </a:r>
            <a:endParaRPr lang="en-US" altLang="en-US" sz="2000"/>
          </a:p>
        </p:txBody>
      </p:sp>
      <p:sp>
        <p:nvSpPr>
          <p:cNvPr id="23559" name="Text Box 7">
            <a:extLst>
              <a:ext uri="{FF2B5EF4-FFF2-40B4-BE49-F238E27FC236}">
                <a16:creationId xmlns:a16="http://schemas.microsoft.com/office/drawing/2014/main" id="{B19E1E53-62E9-A642-B06D-41442AC0FD76}"/>
              </a:ext>
            </a:extLst>
          </p:cNvPr>
          <p:cNvSpPr txBox="1">
            <a:spLocks noChangeArrowheads="1"/>
          </p:cNvSpPr>
          <p:nvPr/>
        </p:nvSpPr>
        <p:spPr bwMode="auto">
          <a:xfrm>
            <a:off x="5891213" y="5486400"/>
            <a:ext cx="457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(If the prize is behind door #3, Monty </a:t>
            </a:r>
            <a:r>
              <a:rPr lang="en-US" altLang="en-US" b="1"/>
              <a:t>must</a:t>
            </a:r>
            <a:r>
              <a:rPr lang="en-US" altLang="en-US"/>
              <a:t> open door #2.)</a:t>
            </a:r>
            <a:endParaRPr lang="en-US" altLang="en-US" sz="2000"/>
          </a:p>
        </p:txBody>
      </p:sp>
      <p:graphicFrame>
        <p:nvGraphicFramePr>
          <p:cNvPr id="23560" name="Object 8">
            <a:extLst>
              <a:ext uri="{FF2B5EF4-FFF2-40B4-BE49-F238E27FC236}">
                <a16:creationId xmlns:a16="http://schemas.microsoft.com/office/drawing/2014/main" id="{75DBEE43-8B82-114F-A965-8AE276E8A88B}"/>
              </a:ext>
            </a:extLst>
          </p:cNvPr>
          <p:cNvGraphicFramePr>
            <a:graphicFrameLocks noChangeAspect="1"/>
          </p:cNvGraphicFramePr>
          <p:nvPr/>
        </p:nvGraphicFramePr>
        <p:xfrm>
          <a:off x="6783388" y="0"/>
          <a:ext cx="3884612" cy="1868488"/>
        </p:xfrm>
        <a:graphic>
          <a:graphicData uri="http://schemas.openxmlformats.org/presentationml/2006/ole">
            <mc:AlternateContent xmlns:mc="http://schemas.openxmlformats.org/markup-compatibility/2006">
              <mc:Choice xmlns:v="urn:schemas-microsoft-com:vml" Requires="v">
                <p:oleObj spid="_x0000_s217098" name="Equation" r:id="rId7" imgW="41249600" imgH="19900900" progId="Equation.3">
                  <p:embed/>
                </p:oleObj>
              </mc:Choice>
              <mc:Fallback>
                <p:oleObj name="Equation" r:id="rId7" imgW="41249600" imgH="19900900" progId="Equation.3">
                  <p:embed/>
                  <p:pic>
                    <p:nvPicPr>
                      <p:cNvPr id="23560" name="Object 8">
                        <a:extLst>
                          <a:ext uri="{FF2B5EF4-FFF2-40B4-BE49-F238E27FC236}">
                            <a16:creationId xmlns:a16="http://schemas.microsoft.com/office/drawing/2014/main" id="{75DBEE43-8B82-114F-A965-8AE276E8A8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388" y="0"/>
                        <a:ext cx="3884612" cy="18684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9">
            <a:extLst>
              <a:ext uri="{FF2B5EF4-FFF2-40B4-BE49-F238E27FC236}">
                <a16:creationId xmlns:a16="http://schemas.microsoft.com/office/drawing/2014/main" id="{BB06D1EE-A0DA-694F-8DAB-04CEB8910C57}"/>
              </a:ext>
            </a:extLst>
          </p:cNvPr>
          <p:cNvGraphicFramePr>
            <a:graphicFrameLocks noChangeAspect="1"/>
          </p:cNvGraphicFramePr>
          <p:nvPr/>
        </p:nvGraphicFramePr>
        <p:xfrm>
          <a:off x="3962400" y="3657601"/>
          <a:ext cx="1371600" cy="728663"/>
        </p:xfrm>
        <a:graphic>
          <a:graphicData uri="http://schemas.openxmlformats.org/presentationml/2006/ole">
            <mc:AlternateContent xmlns:mc="http://schemas.openxmlformats.org/markup-compatibility/2006">
              <mc:Choice xmlns:v="urn:schemas-microsoft-com:vml" Requires="v">
                <p:oleObj spid="_x0000_s217099" name="Equation" r:id="rId9" imgW="16967200" imgH="9067800" progId="Equation.3">
                  <p:embed/>
                </p:oleObj>
              </mc:Choice>
              <mc:Fallback>
                <p:oleObj name="Equation" r:id="rId9" imgW="16967200" imgH="9067800" progId="Equation.3">
                  <p:embed/>
                  <p:pic>
                    <p:nvPicPr>
                      <p:cNvPr id="23561" name="Object 9">
                        <a:extLst>
                          <a:ext uri="{FF2B5EF4-FFF2-40B4-BE49-F238E27FC236}">
                            <a16:creationId xmlns:a16="http://schemas.microsoft.com/office/drawing/2014/main" id="{BB06D1EE-A0DA-694F-8DAB-04CEB8910C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3657601"/>
                        <a:ext cx="13716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10">
            <a:extLst>
              <a:ext uri="{FF2B5EF4-FFF2-40B4-BE49-F238E27FC236}">
                <a16:creationId xmlns:a16="http://schemas.microsoft.com/office/drawing/2014/main" id="{0E50C7B2-7FDF-9240-A423-335833EAF227}"/>
              </a:ext>
            </a:extLst>
          </p:cNvPr>
          <p:cNvGraphicFramePr>
            <a:graphicFrameLocks noChangeAspect="1"/>
          </p:cNvGraphicFramePr>
          <p:nvPr/>
        </p:nvGraphicFramePr>
        <p:xfrm>
          <a:off x="4038600" y="5486400"/>
          <a:ext cx="1219200" cy="711200"/>
        </p:xfrm>
        <a:graphic>
          <a:graphicData uri="http://schemas.openxmlformats.org/presentationml/2006/ole">
            <mc:AlternateContent xmlns:mc="http://schemas.openxmlformats.org/markup-compatibility/2006">
              <mc:Choice xmlns:v="urn:schemas-microsoft-com:vml" Requires="v">
                <p:oleObj spid="_x0000_s217100" name="Equation" r:id="rId11" imgW="15506700" imgH="9067800" progId="Equation.3">
                  <p:embed/>
                </p:oleObj>
              </mc:Choice>
              <mc:Fallback>
                <p:oleObj name="Equation" r:id="rId11" imgW="15506700" imgH="9067800" progId="Equation.3">
                  <p:embed/>
                  <p:pic>
                    <p:nvPicPr>
                      <p:cNvPr id="23562" name="Object 10">
                        <a:extLst>
                          <a:ext uri="{FF2B5EF4-FFF2-40B4-BE49-F238E27FC236}">
                            <a16:creationId xmlns:a16="http://schemas.microsoft.com/office/drawing/2014/main" id="{0E50C7B2-7FDF-9240-A423-335833EAF2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8600" y="5486400"/>
                        <a:ext cx="12192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66" name="Group 14">
            <a:extLst>
              <a:ext uri="{FF2B5EF4-FFF2-40B4-BE49-F238E27FC236}">
                <a16:creationId xmlns:a16="http://schemas.microsoft.com/office/drawing/2014/main" id="{39DE37CF-569F-E04B-80A6-F2BD457D6D4B}"/>
              </a:ext>
            </a:extLst>
          </p:cNvPr>
          <p:cNvGrpSpPr>
            <a:grpSpLocks/>
          </p:cNvGrpSpPr>
          <p:nvPr/>
        </p:nvGrpSpPr>
        <p:grpSpPr bwMode="auto">
          <a:xfrm>
            <a:off x="1828800" y="3200401"/>
            <a:ext cx="7239000" cy="404813"/>
            <a:chOff x="192" y="2016"/>
            <a:chExt cx="4560" cy="255"/>
          </a:xfrm>
        </p:grpSpPr>
        <p:graphicFrame>
          <p:nvGraphicFramePr>
            <p:cNvPr id="23556" name="Object 4">
              <a:extLst>
                <a:ext uri="{FF2B5EF4-FFF2-40B4-BE49-F238E27FC236}">
                  <a16:creationId xmlns:a16="http://schemas.microsoft.com/office/drawing/2014/main" id="{A13DBC92-9E5D-5940-85FF-124EEBD08DFD}"/>
                </a:ext>
              </a:extLst>
            </p:cNvPr>
            <p:cNvGraphicFramePr>
              <a:graphicFrameLocks noChangeAspect="1"/>
            </p:cNvGraphicFramePr>
            <p:nvPr/>
          </p:nvGraphicFramePr>
          <p:xfrm>
            <a:off x="192" y="2016"/>
            <a:ext cx="3261" cy="255"/>
          </p:xfrm>
          <a:graphic>
            <a:graphicData uri="http://schemas.openxmlformats.org/presentationml/2006/ole">
              <mc:AlternateContent xmlns:mc="http://schemas.openxmlformats.org/markup-compatibility/2006">
                <mc:Choice xmlns:v="urn:schemas-microsoft-com:vml" Requires="v">
                  <p:oleObj spid="_x0000_s217101" name="Equation" r:id="rId13" imgW="63195200" imgH="4978400" progId="Equation.3">
                    <p:embed/>
                  </p:oleObj>
                </mc:Choice>
                <mc:Fallback>
                  <p:oleObj name="Equation" r:id="rId13" imgW="63195200" imgH="4978400" progId="Equation.3">
                    <p:embed/>
                    <p:pic>
                      <p:nvPicPr>
                        <p:cNvPr id="23556" name="Object 4">
                          <a:extLst>
                            <a:ext uri="{FF2B5EF4-FFF2-40B4-BE49-F238E27FC236}">
                              <a16:creationId xmlns:a16="http://schemas.microsoft.com/office/drawing/2014/main" id="{A13DBC92-9E5D-5940-85FF-124EEBD08D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 y="2016"/>
                          <a:ext cx="326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3" name="Text Box 11">
              <a:extLst>
                <a:ext uri="{FF2B5EF4-FFF2-40B4-BE49-F238E27FC236}">
                  <a16:creationId xmlns:a16="http://schemas.microsoft.com/office/drawing/2014/main" id="{C505D917-A714-2547-8FB4-140B7194009A}"/>
                </a:ext>
              </a:extLst>
            </p:cNvPr>
            <p:cNvSpPr txBox="1">
              <a:spLocks noChangeArrowheads="1"/>
            </p:cNvSpPr>
            <p:nvPr/>
          </p:nvSpPr>
          <p:spPr bwMode="auto">
            <a:xfrm>
              <a:off x="3696" y="2016"/>
              <a:ext cx="10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(By rule 2.)</a:t>
              </a:r>
            </a:p>
          </p:txBody>
        </p:sp>
      </p:grpSp>
      <p:grpSp>
        <p:nvGrpSpPr>
          <p:cNvPr id="23567" name="Group 15">
            <a:extLst>
              <a:ext uri="{FF2B5EF4-FFF2-40B4-BE49-F238E27FC236}">
                <a16:creationId xmlns:a16="http://schemas.microsoft.com/office/drawing/2014/main" id="{CB39CBA6-A564-6B43-BE82-37EE074EA4DE}"/>
              </a:ext>
            </a:extLst>
          </p:cNvPr>
          <p:cNvGrpSpPr>
            <a:grpSpLocks/>
          </p:cNvGrpSpPr>
          <p:nvPr/>
        </p:nvGrpSpPr>
        <p:grpSpPr bwMode="auto">
          <a:xfrm>
            <a:off x="1828800" y="5029201"/>
            <a:ext cx="7315200" cy="403225"/>
            <a:chOff x="192" y="3168"/>
            <a:chExt cx="4608" cy="254"/>
          </a:xfrm>
        </p:grpSpPr>
        <p:graphicFrame>
          <p:nvGraphicFramePr>
            <p:cNvPr id="23557" name="Object 5">
              <a:extLst>
                <a:ext uri="{FF2B5EF4-FFF2-40B4-BE49-F238E27FC236}">
                  <a16:creationId xmlns:a16="http://schemas.microsoft.com/office/drawing/2014/main" id="{3711108B-2F65-0A4A-AF9F-35A81D6142DF}"/>
                </a:ext>
              </a:extLst>
            </p:cNvPr>
            <p:cNvGraphicFramePr>
              <a:graphicFrameLocks noChangeAspect="1"/>
            </p:cNvGraphicFramePr>
            <p:nvPr/>
          </p:nvGraphicFramePr>
          <p:xfrm>
            <a:off x="192" y="3168"/>
            <a:ext cx="3312" cy="254"/>
          </p:xfrm>
          <a:graphic>
            <a:graphicData uri="http://schemas.openxmlformats.org/presentationml/2006/ole">
              <mc:AlternateContent xmlns:mc="http://schemas.openxmlformats.org/markup-compatibility/2006">
                <mc:Choice xmlns:v="urn:schemas-microsoft-com:vml" Requires="v">
                  <p:oleObj spid="_x0000_s217102" name="Equation" r:id="rId15" imgW="64363600" imgH="4978400" progId="Equation.3">
                    <p:embed/>
                  </p:oleObj>
                </mc:Choice>
                <mc:Fallback>
                  <p:oleObj name="Equation" r:id="rId15" imgW="64363600" imgH="4978400" progId="Equation.3">
                    <p:embed/>
                    <p:pic>
                      <p:nvPicPr>
                        <p:cNvPr id="23557" name="Object 5">
                          <a:extLst>
                            <a:ext uri="{FF2B5EF4-FFF2-40B4-BE49-F238E27FC236}">
                              <a16:creationId xmlns:a16="http://schemas.microsoft.com/office/drawing/2014/main" id="{3711108B-2F65-0A4A-AF9F-35A81D6142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 y="3168"/>
                          <a:ext cx="331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5" name="Text Box 13">
              <a:extLst>
                <a:ext uri="{FF2B5EF4-FFF2-40B4-BE49-F238E27FC236}">
                  <a16:creationId xmlns:a16="http://schemas.microsoft.com/office/drawing/2014/main" id="{B0C1D8FB-2913-404D-8E79-3CC4A9729618}"/>
                </a:ext>
              </a:extLst>
            </p:cNvPr>
            <p:cNvSpPr txBox="1">
              <a:spLocks noChangeArrowheads="1"/>
            </p:cNvSpPr>
            <p:nvPr/>
          </p:nvSpPr>
          <p:spPr bwMode="auto">
            <a:xfrm>
              <a:off x="3744" y="3168"/>
              <a:ext cx="10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(By rule 2.)</a:t>
              </a:r>
            </a:p>
          </p:txBody>
        </p:sp>
      </p:grpSp>
    </p:spTree>
    <p:extLst>
      <p:ext uri="{BB962C8B-B14F-4D97-AF65-F5344CB8AC3E}">
        <p14:creationId xmlns:p14="http://schemas.microsoft.com/office/powerpoint/2010/main" val="4155181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5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5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utoUpdateAnimBg="0"/>
      <p:bldP spid="2355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a:extLst>
              <a:ext uri="{FF2B5EF4-FFF2-40B4-BE49-F238E27FC236}">
                <a16:creationId xmlns:a16="http://schemas.microsoft.com/office/drawing/2014/main" id="{49C08226-2C0E-0544-A720-D39BA647C7F1}"/>
              </a:ext>
            </a:extLst>
          </p:cNvPr>
          <p:cNvGraphicFramePr>
            <a:graphicFrameLocks noChangeAspect="1"/>
          </p:cNvGraphicFramePr>
          <p:nvPr/>
        </p:nvGraphicFramePr>
        <p:xfrm>
          <a:off x="1833563" y="222250"/>
          <a:ext cx="6234112" cy="1150938"/>
        </p:xfrm>
        <a:graphic>
          <a:graphicData uri="http://schemas.openxmlformats.org/presentationml/2006/ole">
            <mc:AlternateContent xmlns:mc="http://schemas.openxmlformats.org/markup-compatibility/2006">
              <mc:Choice xmlns:v="urn:schemas-microsoft-com:vml" Requires="v">
                <p:oleObj spid="_x0000_s218118" name="Document" r:id="rId3" imgW="37947600" imgH="7061200" progId="Word.Document.8">
                  <p:embed/>
                </p:oleObj>
              </mc:Choice>
              <mc:Fallback>
                <p:oleObj name="Document" r:id="rId3" imgW="37947600" imgH="7061200" progId="Word.Document.8">
                  <p:embed/>
                  <p:pic>
                    <p:nvPicPr>
                      <p:cNvPr id="24578" name="Object 2">
                        <a:extLst>
                          <a:ext uri="{FF2B5EF4-FFF2-40B4-BE49-F238E27FC236}">
                            <a16:creationId xmlns:a16="http://schemas.microsoft.com/office/drawing/2014/main" id="{49C08226-2C0E-0544-A720-D39BA647C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563" y="222250"/>
                        <a:ext cx="6234112"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3">
            <a:extLst>
              <a:ext uri="{FF2B5EF4-FFF2-40B4-BE49-F238E27FC236}">
                <a16:creationId xmlns:a16="http://schemas.microsoft.com/office/drawing/2014/main" id="{E3FAD4D7-452B-AC4A-A5A0-9DF154128BCB}"/>
              </a:ext>
            </a:extLst>
          </p:cNvPr>
          <p:cNvGraphicFramePr>
            <a:graphicFrameLocks noChangeAspect="1"/>
          </p:cNvGraphicFramePr>
          <p:nvPr/>
        </p:nvGraphicFramePr>
        <p:xfrm>
          <a:off x="1782763" y="1371600"/>
          <a:ext cx="6299200" cy="769938"/>
        </p:xfrm>
        <a:graphic>
          <a:graphicData uri="http://schemas.openxmlformats.org/presentationml/2006/ole">
            <mc:AlternateContent xmlns:mc="http://schemas.openxmlformats.org/markup-compatibility/2006">
              <mc:Choice xmlns:v="urn:schemas-microsoft-com:vml" Requires="v">
                <p:oleObj spid="_x0000_s218119" name="Equation" r:id="rId5" imgW="78117700" imgH="9652000" progId="Equation.3">
                  <p:embed/>
                </p:oleObj>
              </mc:Choice>
              <mc:Fallback>
                <p:oleObj name="Equation" r:id="rId5" imgW="78117700" imgH="9652000" progId="Equation.3">
                  <p:embed/>
                  <p:pic>
                    <p:nvPicPr>
                      <p:cNvPr id="24579" name="Object 3">
                        <a:extLst>
                          <a:ext uri="{FF2B5EF4-FFF2-40B4-BE49-F238E27FC236}">
                            <a16:creationId xmlns:a16="http://schemas.microsoft.com/office/drawing/2014/main" id="{E3FAD4D7-452B-AC4A-A5A0-9DF154128B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3" y="1371600"/>
                        <a:ext cx="629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Object 4">
            <a:extLst>
              <a:ext uri="{FF2B5EF4-FFF2-40B4-BE49-F238E27FC236}">
                <a16:creationId xmlns:a16="http://schemas.microsoft.com/office/drawing/2014/main" id="{B5FBA1F0-7AF1-BE4B-A2B3-65D199A9DC0A}"/>
              </a:ext>
            </a:extLst>
          </p:cNvPr>
          <p:cNvGraphicFramePr>
            <a:graphicFrameLocks noChangeAspect="1"/>
          </p:cNvGraphicFramePr>
          <p:nvPr/>
        </p:nvGraphicFramePr>
        <p:xfrm>
          <a:off x="1770064" y="2743201"/>
          <a:ext cx="8531225" cy="1196975"/>
        </p:xfrm>
        <a:graphic>
          <a:graphicData uri="http://schemas.openxmlformats.org/presentationml/2006/ole">
            <mc:AlternateContent xmlns:mc="http://schemas.openxmlformats.org/markup-compatibility/2006">
              <mc:Choice xmlns:v="urn:schemas-microsoft-com:vml" Requires="v">
                <p:oleObj spid="_x0000_s218120" name="Equation" r:id="rId7" imgW="104152700" imgH="14630400" progId="Equation.3">
                  <p:embed/>
                </p:oleObj>
              </mc:Choice>
              <mc:Fallback>
                <p:oleObj name="Equation" r:id="rId7" imgW="104152700" imgH="14630400" progId="Equation.3">
                  <p:embed/>
                  <p:pic>
                    <p:nvPicPr>
                      <p:cNvPr id="24580" name="Object 4">
                        <a:extLst>
                          <a:ext uri="{FF2B5EF4-FFF2-40B4-BE49-F238E27FC236}">
                            <a16:creationId xmlns:a16="http://schemas.microsoft.com/office/drawing/2014/main" id="{B5FBA1F0-7AF1-BE4B-A2B3-65D199A9DC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064" y="2743201"/>
                        <a:ext cx="8531225"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2" name="Text Box 6">
            <a:extLst>
              <a:ext uri="{FF2B5EF4-FFF2-40B4-BE49-F238E27FC236}">
                <a16:creationId xmlns:a16="http://schemas.microsoft.com/office/drawing/2014/main" id="{46757696-7CA1-5A4B-98B4-3754F69BA2AF}"/>
              </a:ext>
            </a:extLst>
          </p:cNvPr>
          <p:cNvSpPr txBox="1">
            <a:spLocks noChangeArrowheads="1"/>
          </p:cNvSpPr>
          <p:nvPr/>
        </p:nvSpPr>
        <p:spPr bwMode="auto">
          <a:xfrm>
            <a:off x="1905000" y="44958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So:</a:t>
            </a:r>
          </a:p>
        </p:txBody>
      </p:sp>
      <p:grpSp>
        <p:nvGrpSpPr>
          <p:cNvPr id="24587" name="Group 11">
            <a:extLst>
              <a:ext uri="{FF2B5EF4-FFF2-40B4-BE49-F238E27FC236}">
                <a16:creationId xmlns:a16="http://schemas.microsoft.com/office/drawing/2014/main" id="{84A48719-DADB-A042-895E-B5CB10AC557A}"/>
              </a:ext>
            </a:extLst>
          </p:cNvPr>
          <p:cNvGrpSpPr>
            <a:grpSpLocks/>
          </p:cNvGrpSpPr>
          <p:nvPr/>
        </p:nvGrpSpPr>
        <p:grpSpPr bwMode="auto">
          <a:xfrm>
            <a:off x="5486400" y="5105401"/>
            <a:ext cx="4364038" cy="720725"/>
            <a:chOff x="2496" y="3216"/>
            <a:chExt cx="2749" cy="454"/>
          </a:xfrm>
        </p:grpSpPr>
        <p:graphicFrame>
          <p:nvGraphicFramePr>
            <p:cNvPr id="24584" name="Object 8">
              <a:extLst>
                <a:ext uri="{FF2B5EF4-FFF2-40B4-BE49-F238E27FC236}">
                  <a16:creationId xmlns:a16="http://schemas.microsoft.com/office/drawing/2014/main" id="{381D9ABD-4F70-DA4F-B146-90EACF43BCE1}"/>
                </a:ext>
              </a:extLst>
            </p:cNvPr>
            <p:cNvGraphicFramePr>
              <a:graphicFrameLocks noChangeAspect="1"/>
            </p:cNvGraphicFramePr>
            <p:nvPr/>
          </p:nvGraphicFramePr>
          <p:xfrm>
            <a:off x="3209" y="3216"/>
            <a:ext cx="2036" cy="454"/>
          </p:xfrm>
          <a:graphic>
            <a:graphicData uri="http://schemas.openxmlformats.org/presentationml/2006/ole">
              <mc:AlternateContent xmlns:mc="http://schemas.openxmlformats.org/markup-compatibility/2006">
                <mc:Choice xmlns:v="urn:schemas-microsoft-com:vml" Requires="v">
                  <p:oleObj spid="_x0000_s218121" name="Equation" r:id="rId9" imgW="40081200" imgH="9067800" progId="Equation.3">
                    <p:embed/>
                  </p:oleObj>
                </mc:Choice>
                <mc:Fallback>
                  <p:oleObj name="Equation" r:id="rId9" imgW="40081200" imgH="9067800" progId="Equation.3">
                    <p:embed/>
                    <p:pic>
                      <p:nvPicPr>
                        <p:cNvPr id="24584" name="Object 8">
                          <a:extLst>
                            <a:ext uri="{FF2B5EF4-FFF2-40B4-BE49-F238E27FC236}">
                              <a16:creationId xmlns:a16="http://schemas.microsoft.com/office/drawing/2014/main" id="{381D9ABD-4F70-DA4F-B146-90EACF43BC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9" y="3216"/>
                          <a:ext cx="203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5" name="Text Box 9">
              <a:extLst>
                <a:ext uri="{FF2B5EF4-FFF2-40B4-BE49-F238E27FC236}">
                  <a16:creationId xmlns:a16="http://schemas.microsoft.com/office/drawing/2014/main" id="{B054FEDE-CA8E-BD4B-9DC4-9AB7C0860164}"/>
                </a:ext>
              </a:extLst>
            </p:cNvPr>
            <p:cNvSpPr txBox="1">
              <a:spLocks noChangeArrowheads="1"/>
            </p:cNvSpPr>
            <p:nvPr/>
          </p:nvSpPr>
          <p:spPr bwMode="auto">
            <a:xfrm>
              <a:off x="2496" y="331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and</a:t>
              </a:r>
            </a:p>
          </p:txBody>
        </p:sp>
      </p:grpSp>
      <p:graphicFrame>
        <p:nvGraphicFramePr>
          <p:cNvPr id="24586" name="Object 10">
            <a:extLst>
              <a:ext uri="{FF2B5EF4-FFF2-40B4-BE49-F238E27FC236}">
                <a16:creationId xmlns:a16="http://schemas.microsoft.com/office/drawing/2014/main" id="{0CDE5C87-7F1C-234B-9A3E-02C756DAA403}"/>
              </a:ext>
            </a:extLst>
          </p:cNvPr>
          <p:cNvGraphicFramePr>
            <a:graphicFrameLocks noChangeAspect="1"/>
          </p:cNvGraphicFramePr>
          <p:nvPr/>
        </p:nvGraphicFramePr>
        <p:xfrm>
          <a:off x="2005014" y="5105401"/>
          <a:ext cx="3184525" cy="720725"/>
        </p:xfrm>
        <a:graphic>
          <a:graphicData uri="http://schemas.openxmlformats.org/presentationml/2006/ole">
            <mc:AlternateContent xmlns:mc="http://schemas.openxmlformats.org/markup-compatibility/2006">
              <mc:Choice xmlns:v="urn:schemas-microsoft-com:vml" Requires="v">
                <p:oleObj spid="_x0000_s218122" name="Equation" r:id="rId11" imgW="39497000" imgH="9067800" progId="Equation.3">
                  <p:embed/>
                </p:oleObj>
              </mc:Choice>
              <mc:Fallback>
                <p:oleObj name="Equation" r:id="rId11" imgW="39497000" imgH="9067800" progId="Equation.3">
                  <p:embed/>
                  <p:pic>
                    <p:nvPicPr>
                      <p:cNvPr id="24586" name="Object 10">
                        <a:extLst>
                          <a:ext uri="{FF2B5EF4-FFF2-40B4-BE49-F238E27FC236}">
                            <a16:creationId xmlns:a16="http://schemas.microsoft.com/office/drawing/2014/main" id="{0CDE5C87-7F1C-234B-9A3E-02C756DAA4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5014" y="5105401"/>
                        <a:ext cx="31845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01441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45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4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45979D89-D93E-D347-B4D7-9594C1BCB8B2}"/>
              </a:ext>
            </a:extLst>
          </p:cNvPr>
          <p:cNvSpPr>
            <a:spLocks noGrp="1" noChangeArrowheads="1"/>
          </p:cNvSpPr>
          <p:nvPr>
            <p:ph type="title"/>
          </p:nvPr>
        </p:nvSpPr>
        <p:spPr>
          <a:xfrm>
            <a:off x="999548" y="74890"/>
            <a:ext cx="8229024" cy="1062832"/>
          </a:xfrm>
        </p:spPr>
        <p:txBody>
          <a:bodyPr vert="horz" lIns="91440" tIns="35271" rIns="91440" bIns="45720" rtlCol="0" anchor="ctr">
            <a:normAutofit/>
          </a:bodyPr>
          <a:lstStyle/>
          <a:p>
            <a:pP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solidFill>
                  <a:srgbClr val="CD0000"/>
                </a:solidFill>
              </a:rPr>
              <a:t>Bayes' Theorem</a:t>
            </a:r>
          </a:p>
        </p:txBody>
      </p:sp>
      <p:sp>
        <p:nvSpPr>
          <p:cNvPr id="7171" name="Rectangle 2">
            <a:extLst>
              <a:ext uri="{FF2B5EF4-FFF2-40B4-BE49-F238E27FC236}">
                <a16:creationId xmlns:a16="http://schemas.microsoft.com/office/drawing/2014/main" id="{75AA9F3B-45C4-D245-8AC5-5DB8C7740EC5}"/>
              </a:ext>
            </a:extLst>
          </p:cNvPr>
          <p:cNvSpPr>
            <a:spLocks noGrp="1" noChangeArrowheads="1"/>
          </p:cNvSpPr>
          <p:nvPr>
            <p:ph type="subTitle" idx="4294967295"/>
          </p:nvPr>
        </p:nvSpPr>
        <p:spPr>
          <a:xfrm>
            <a:off x="999548" y="841006"/>
            <a:ext cx="10079932" cy="5407394"/>
          </a:xfrm>
        </p:spPr>
        <p:txBody>
          <a:bodyPr anchor="ctr">
            <a:normAutofit/>
          </a:bodyPr>
          <a:lstStyle/>
          <a:p>
            <a:pPr marL="0" indent="0" algn="ctr">
              <a:spcAft>
                <a:spcPts val="522"/>
              </a:spcAft>
              <a:buNone/>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P(A|B) = P(B|A) P(A)/</a:t>
            </a:r>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              P(B)</a:t>
            </a:r>
          </a:p>
          <a:p>
            <a:pPr marL="0" indent="0">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P(A) – the PRIOR PROBABILITY – represents your knowledge about A before you have gathered data. </a:t>
            </a:r>
          </a:p>
        </p:txBody>
      </p:sp>
      <p:sp>
        <p:nvSpPr>
          <p:cNvPr id="7172" name="Line 3">
            <a:extLst>
              <a:ext uri="{FF2B5EF4-FFF2-40B4-BE49-F238E27FC236}">
                <a16:creationId xmlns:a16="http://schemas.microsoft.com/office/drawing/2014/main" id="{632F22A4-5A37-F840-A314-F8B3A81BDCC3}"/>
              </a:ext>
            </a:extLst>
          </p:cNvPr>
          <p:cNvSpPr>
            <a:spLocks noChangeShapeType="1"/>
          </p:cNvSpPr>
          <p:nvPr/>
        </p:nvSpPr>
        <p:spPr bwMode="auto">
          <a:xfrm>
            <a:off x="5777727" y="2390651"/>
            <a:ext cx="2122783" cy="1441"/>
          </a:xfrm>
          <a:prstGeom prst="line">
            <a:avLst/>
          </a:prstGeom>
          <a:noFill/>
          <a:ln w="180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633"/>
          </a:p>
        </p:txBody>
      </p:sp>
    </p:spTree>
    <p:extLst>
      <p:ext uri="{BB962C8B-B14F-4D97-AF65-F5344CB8AC3E}">
        <p14:creationId xmlns:p14="http://schemas.microsoft.com/office/powerpoint/2010/main" val="3500382605"/>
      </p:ext>
    </p:extLst>
  </p:cSld>
  <p:clrMapOvr>
    <a:masterClrMapping/>
  </p:clrMapOvr>
  <p:transition spd="med">
    <p:wip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pPr>
              <a:spcBef>
                <a:spcPct val="50000"/>
              </a:spcBef>
            </a:pPr>
            <a:r>
              <a:rPr lang="en-US" altLang="en-US" i="1" dirty="0">
                <a:latin typeface="+mj-lt"/>
              </a:rPr>
              <a:t>Probability</a:t>
            </a:r>
            <a:r>
              <a:rPr lang="en-US" altLang="en-US" dirty="0">
                <a:latin typeface="+mj-lt"/>
              </a:rPr>
              <a:t> is a measure of the likelihood of a random phenomenon or chance behavior.  Probability describes the long-term proportion with which a certain outcome will occur in situations with short-term uncertainty. </a:t>
            </a:r>
          </a:p>
          <a:p>
            <a:pPr eaLnBrk="1" hangingPunct="1">
              <a:lnSpc>
                <a:spcPct val="90000"/>
              </a:lnSpc>
            </a:pPr>
            <a:r>
              <a:rPr lang="en-US" altLang="en-US" dirty="0">
                <a:latin typeface="+mj-lt"/>
              </a:rPr>
              <a:t>Probability is expressed in numbers between 0 and 1.  Probability = 0 means the event never happens; probability = 1 means it always happens.</a:t>
            </a:r>
          </a:p>
          <a:p>
            <a:pPr eaLnBrk="1" hangingPunct="1">
              <a:lnSpc>
                <a:spcPct val="90000"/>
              </a:lnSpc>
            </a:pPr>
            <a:r>
              <a:rPr lang="en-US" altLang="en-US" dirty="0">
                <a:latin typeface="+mj-lt"/>
              </a:rPr>
              <a:t>The total probability of all possible event always sums to 1. </a:t>
            </a:r>
          </a:p>
        </p:txBody>
      </p:sp>
    </p:spTree>
    <p:extLst>
      <p:ext uri="{BB962C8B-B14F-4D97-AF65-F5344CB8AC3E}">
        <p14:creationId xmlns:p14="http://schemas.microsoft.com/office/powerpoint/2010/main" val="815308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45979D89-D93E-D347-B4D7-9594C1BCB8B2}"/>
              </a:ext>
            </a:extLst>
          </p:cNvPr>
          <p:cNvSpPr>
            <a:spLocks noGrp="1" noChangeArrowheads="1"/>
          </p:cNvSpPr>
          <p:nvPr>
            <p:ph type="title"/>
          </p:nvPr>
        </p:nvSpPr>
        <p:spPr>
          <a:xfrm>
            <a:off x="999548" y="74890"/>
            <a:ext cx="8229024" cy="1062832"/>
          </a:xfrm>
        </p:spPr>
        <p:txBody>
          <a:bodyPr vert="horz" lIns="91440" tIns="35271" rIns="91440" bIns="45720" rtlCol="0" anchor="ctr">
            <a:normAutofit/>
          </a:bodyPr>
          <a:lstStyle/>
          <a:p>
            <a:pP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solidFill>
                  <a:srgbClr val="CD0000"/>
                </a:solidFill>
              </a:rPr>
              <a:t>Bayes' Theorem</a:t>
            </a:r>
          </a:p>
        </p:txBody>
      </p:sp>
      <p:sp>
        <p:nvSpPr>
          <p:cNvPr id="7171" name="Rectangle 2">
            <a:extLst>
              <a:ext uri="{FF2B5EF4-FFF2-40B4-BE49-F238E27FC236}">
                <a16:creationId xmlns:a16="http://schemas.microsoft.com/office/drawing/2014/main" id="{75AA9F3B-45C4-D245-8AC5-5DB8C7740EC5}"/>
              </a:ext>
            </a:extLst>
          </p:cNvPr>
          <p:cNvSpPr>
            <a:spLocks noGrp="1" noChangeArrowheads="1"/>
          </p:cNvSpPr>
          <p:nvPr>
            <p:ph type="subTitle" idx="4294967295"/>
          </p:nvPr>
        </p:nvSpPr>
        <p:spPr>
          <a:xfrm>
            <a:off x="999548" y="841006"/>
            <a:ext cx="10079932" cy="5407394"/>
          </a:xfrm>
        </p:spPr>
        <p:txBody>
          <a:bodyPr anchor="ctr">
            <a:normAutofit/>
          </a:bodyPr>
          <a:lstStyle/>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P(A|B) = P(A&amp;B)/</a:t>
            </a:r>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              P(B)</a:t>
            </a:r>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endParaRPr lang="en-US" altLang="en-US" dirty="0"/>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P(B|A) = P(A&amp;B)/</a:t>
            </a:r>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              P(A)</a:t>
            </a:r>
          </a:p>
          <a:p>
            <a:pPr marL="0" indent="0" algn="ctr">
              <a:spcAft>
                <a:spcPts val="522"/>
              </a:spcAft>
              <a:buNone/>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so</a:t>
            </a:r>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P(A|B) = P(B|A) P(A)/</a:t>
            </a:r>
          </a:p>
          <a:p>
            <a:pPr marL="0" indent="0" algn="ctr">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t>              P(B)</a:t>
            </a:r>
          </a:p>
        </p:txBody>
      </p:sp>
      <p:sp>
        <p:nvSpPr>
          <p:cNvPr id="7172" name="Line 3">
            <a:extLst>
              <a:ext uri="{FF2B5EF4-FFF2-40B4-BE49-F238E27FC236}">
                <a16:creationId xmlns:a16="http://schemas.microsoft.com/office/drawing/2014/main" id="{632F22A4-5A37-F840-A314-F8B3A81BDCC3}"/>
              </a:ext>
            </a:extLst>
          </p:cNvPr>
          <p:cNvSpPr>
            <a:spLocks noChangeShapeType="1"/>
          </p:cNvSpPr>
          <p:nvPr/>
        </p:nvSpPr>
        <p:spPr bwMode="auto">
          <a:xfrm>
            <a:off x="5777727" y="2390651"/>
            <a:ext cx="2122783" cy="1441"/>
          </a:xfrm>
          <a:prstGeom prst="line">
            <a:avLst/>
          </a:prstGeom>
          <a:noFill/>
          <a:ln w="180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633"/>
          </a:p>
        </p:txBody>
      </p:sp>
    </p:spTree>
    <p:extLst>
      <p:ext uri="{BB962C8B-B14F-4D97-AF65-F5344CB8AC3E}">
        <p14:creationId xmlns:p14="http://schemas.microsoft.com/office/powerpoint/2010/main" val="3931113938"/>
      </p:ext>
    </p:extLst>
  </p:cSld>
  <p:clrMapOvr>
    <a:masterClrMapping/>
  </p:clrMapOvr>
  <p:transition spd="med">
    <p:wip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B0F5F58C-07F3-D948-917F-FF6864F2F84F}"/>
              </a:ext>
            </a:extLst>
          </p:cNvPr>
          <p:cNvSpPr>
            <a:spLocks noGrp="1" noChangeArrowheads="1"/>
          </p:cNvSpPr>
          <p:nvPr>
            <p:ph type="title"/>
          </p:nvPr>
        </p:nvSpPr>
        <p:spPr>
          <a:xfrm>
            <a:off x="1980049" y="313954"/>
            <a:ext cx="8229024" cy="1062832"/>
          </a:xfrm>
        </p:spPr>
        <p:txBody>
          <a:bodyPr vert="horz" lIns="91440" tIns="35271" rIns="91440" bIns="45720" rtlCol="0" anchor="ctr">
            <a:normAutofit/>
          </a:bodyPr>
          <a:lstStyle/>
          <a:p>
            <a:pP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solidFill>
                  <a:srgbClr val="CD0000"/>
                </a:solidFill>
              </a:rPr>
              <a:t>Bayes Example</a:t>
            </a:r>
          </a:p>
        </p:txBody>
      </p:sp>
      <p:sp>
        <p:nvSpPr>
          <p:cNvPr id="10243" name="Rectangle 2">
            <a:extLst>
              <a:ext uri="{FF2B5EF4-FFF2-40B4-BE49-F238E27FC236}">
                <a16:creationId xmlns:a16="http://schemas.microsoft.com/office/drawing/2014/main" id="{79777BC4-CEE7-AB40-85C3-097EE24468CE}"/>
              </a:ext>
            </a:extLst>
          </p:cNvPr>
          <p:cNvSpPr>
            <a:spLocks noGrp="1" noChangeArrowheads="1"/>
          </p:cNvSpPr>
          <p:nvPr>
            <p:ph type="subTitle" idx="4294967295"/>
          </p:nvPr>
        </p:nvSpPr>
        <p:spPr>
          <a:xfrm>
            <a:off x="1569720" y="1508760"/>
            <a:ext cx="8639353" cy="4346895"/>
          </a:xfrm>
        </p:spPr>
        <p:txBody>
          <a:bodyPr vert="horz" lIns="91440" tIns="19269" rIns="91440" bIns="45720" rtlCol="0" anchor="ctr">
            <a:normAutofit fontScale="92500"/>
          </a:bodyPr>
          <a:lstStyle/>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177" u="sng" dirty="0"/>
              <a:t>Mode of transport:	</a:t>
            </a:r>
            <a:r>
              <a:rPr lang="en-US" altLang="en-US" sz="2177" dirty="0"/>
              <a:t>			</a:t>
            </a:r>
            <a:r>
              <a:rPr lang="en-US" altLang="en-US" sz="2177" u="sng" dirty="0"/>
              <a:t>Probability late:</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177" dirty="0"/>
              <a:t>Uber								50%</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177" dirty="0"/>
              <a:t>Bus								20%</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177" dirty="0"/>
              <a:t>Train								1%</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endParaRPr lang="en-US" altLang="en-US" sz="2177" dirty="0"/>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359" dirty="0"/>
              <a:t>Suppose that Bear is late.</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359" dirty="0"/>
              <a:t>His boss wishes to estimate the probability that he traveled to work that day by </a:t>
            </a:r>
            <a:r>
              <a:rPr lang="en-US" altLang="en-US" sz="2359" u="sng" dirty="0"/>
              <a:t>Uber</a:t>
            </a:r>
            <a:r>
              <a:rPr lang="en-US" altLang="en-US" sz="2359" dirty="0"/>
              <a:t>. </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endParaRPr lang="en-US" altLang="en-US" sz="2359" dirty="0"/>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359" dirty="0"/>
              <a:t>He does not know which mode of transportation Bob usually uses, so he gives a prior probability of 1 in 3 to each of the three possibilities. </a:t>
            </a:r>
          </a:p>
        </p:txBody>
      </p:sp>
    </p:spTree>
    <p:extLst>
      <p:ext uri="{BB962C8B-B14F-4D97-AF65-F5344CB8AC3E}">
        <p14:creationId xmlns:p14="http://schemas.microsoft.com/office/powerpoint/2010/main" val="492507117"/>
      </p:ext>
    </p:extLst>
  </p:cSld>
  <p:clrMapOvr>
    <a:masterClrMapping/>
  </p:clrMapOvr>
  <p:transition spd="med">
    <p:wip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7DF657A9-E36E-B14F-BF12-4CA1732E657A}"/>
              </a:ext>
            </a:extLst>
          </p:cNvPr>
          <p:cNvSpPr>
            <a:spLocks noGrp="1" noChangeArrowheads="1"/>
          </p:cNvSpPr>
          <p:nvPr>
            <p:ph type="title"/>
          </p:nvPr>
        </p:nvSpPr>
        <p:spPr>
          <a:xfrm>
            <a:off x="1980049" y="313954"/>
            <a:ext cx="8229024" cy="1062832"/>
          </a:xfrm>
        </p:spPr>
        <p:txBody>
          <a:bodyPr vert="horz" lIns="91440" tIns="35271" rIns="91440" bIns="45720" rtlCol="0" anchor="ctr">
            <a:normAutofit/>
          </a:bodyPr>
          <a:lstStyle/>
          <a:p>
            <a:pP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dirty="0">
                <a:solidFill>
                  <a:srgbClr val="CD0000"/>
                </a:solidFill>
              </a:rPr>
              <a:t>Bayes Example</a:t>
            </a:r>
            <a:endParaRPr lang="en-US" altLang="en-US" dirty="0"/>
          </a:p>
        </p:txBody>
      </p:sp>
      <p:sp>
        <p:nvSpPr>
          <p:cNvPr id="11267" name="Rectangle 2">
            <a:extLst>
              <a:ext uri="{FF2B5EF4-FFF2-40B4-BE49-F238E27FC236}">
                <a16:creationId xmlns:a16="http://schemas.microsoft.com/office/drawing/2014/main" id="{F4471497-8554-8B41-B425-4B5E4DA0D1C3}"/>
              </a:ext>
            </a:extLst>
          </p:cNvPr>
          <p:cNvSpPr>
            <a:spLocks noGrp="1" noChangeArrowheads="1"/>
          </p:cNvSpPr>
          <p:nvPr>
            <p:ph type="subTitle" idx="4294967295"/>
          </p:nvPr>
        </p:nvSpPr>
        <p:spPr>
          <a:xfrm>
            <a:off x="1980049" y="1836194"/>
            <a:ext cx="8229024" cy="4137554"/>
          </a:xfrm>
        </p:spPr>
        <p:txBody>
          <a:bodyPr vert="horz" lIns="91440" tIns="22534" rIns="91440" bIns="45720" rtlCol="0" anchor="ctr">
            <a:normAutofit fontScale="85000" lnSpcReduction="20000"/>
          </a:bodyPr>
          <a:lstStyle/>
          <a:p>
            <a:pPr marL="0" indent="0">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P(A|B) = P(B|A) P(A) / </a:t>
            </a:r>
            <a:r>
              <a:rPr lang="en-US" altLang="en-US" dirty="0"/>
              <a:t>P(B)</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P(</a:t>
            </a:r>
            <a:r>
              <a:rPr lang="en-US" altLang="en-US" sz="2540" dirty="0" err="1"/>
              <a:t>Uber|late</a:t>
            </a:r>
            <a:r>
              <a:rPr lang="en-US" altLang="en-US" sz="2540" dirty="0"/>
              <a:t>) = P(late| Uber) x P(Uber) / P(late) </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endParaRPr lang="en-US" altLang="en-US" sz="2177" dirty="0"/>
          </a:p>
          <a:p>
            <a:pPr marL="0" indent="0">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P(late| Uber) = 0.5 </a:t>
            </a:r>
            <a:r>
              <a:rPr lang="en-US" altLang="en-US" sz="1452" dirty="0"/>
              <a:t>(he will be late half the time he drives)</a:t>
            </a:r>
          </a:p>
          <a:p>
            <a:pPr marL="0" indent="0">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P(Uber) = 0.33    </a:t>
            </a:r>
            <a:r>
              <a:rPr lang="en-US" altLang="en-US" sz="1452" dirty="0"/>
              <a:t>(this is the boss' </a:t>
            </a:r>
            <a:r>
              <a:rPr lang="en-US" altLang="en-US" sz="1452" u="sng" dirty="0"/>
              <a:t>assumption</a:t>
            </a:r>
            <a:r>
              <a:rPr lang="en-US" altLang="en-US" sz="1452" dirty="0"/>
              <a:t>)</a:t>
            </a:r>
          </a:p>
          <a:p>
            <a:pPr marL="0" indent="0">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P(late) = 0.5 x 0.33 + 0.2 x 0.33 + 0.01 x 0.33 </a:t>
            </a:r>
          </a:p>
          <a:p>
            <a:pPr marL="0" indent="0">
              <a:spcAft>
                <a:spcPts val="522"/>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1452" dirty="0"/>
              <a:t>			(all the probabilities that he will be late added together)</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endParaRPr lang="en-US" altLang="en-US" sz="2177" dirty="0"/>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P(Uber |late) = </a:t>
            </a:r>
            <a:r>
              <a:rPr lang="en-US" altLang="en-US" sz="2359" dirty="0"/>
              <a:t>0.5 x 0.33 / 0.5 x 0.33 + 0.2 x 0.33 + 0.01 x 0.33</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				= 0.165 / 0.71 x 0.33</a:t>
            </a:r>
          </a:p>
          <a:p>
            <a:pPr marL="0" indent="0">
              <a:spcAft>
                <a:spcPct val="0"/>
              </a:spcAft>
              <a:tabLst>
                <a:tab pos="311079"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US" altLang="en-US" sz="2540" dirty="0"/>
              <a:t>				= 0.7042</a:t>
            </a:r>
          </a:p>
        </p:txBody>
      </p:sp>
    </p:spTree>
    <p:extLst>
      <p:ext uri="{BB962C8B-B14F-4D97-AF65-F5344CB8AC3E}">
        <p14:creationId xmlns:p14="http://schemas.microsoft.com/office/powerpoint/2010/main" val="2657563495"/>
      </p:ext>
    </p:extLst>
  </p:cSld>
  <p:clrMapOvr>
    <a:masterClrMapping/>
  </p:clrMapOvr>
  <p:transition spd="med">
    <p:wip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FF2E3C0E-E502-3C4C-86C2-B49230E34EF8}"/>
              </a:ext>
            </a:extLst>
          </p:cNvPr>
          <p:cNvSpPr>
            <a:spLocks noGrp="1" noChangeArrowheads="1"/>
          </p:cNvSpPr>
          <p:nvPr>
            <p:ph type="title"/>
          </p:nvPr>
        </p:nvSpPr>
        <p:spPr>
          <a:xfrm>
            <a:off x="731520" y="0"/>
            <a:ext cx="10515600" cy="1325563"/>
          </a:xfrm>
        </p:spPr>
        <p:txBody>
          <a:bodyPr/>
          <a:lstStyle/>
          <a:p>
            <a:pPr algn="l"/>
            <a:r>
              <a:rPr lang="en-US" altLang="en-US" sz="3600" dirty="0">
                <a:solidFill>
                  <a:srgbClr val="CD0000"/>
                </a:solidFill>
              </a:rPr>
              <a:t>Application of Bayes’ Theorem</a:t>
            </a:r>
          </a:p>
        </p:txBody>
      </p:sp>
      <p:sp>
        <p:nvSpPr>
          <p:cNvPr id="2055" name="Text Box 7">
            <a:extLst>
              <a:ext uri="{FF2B5EF4-FFF2-40B4-BE49-F238E27FC236}">
                <a16:creationId xmlns:a16="http://schemas.microsoft.com/office/drawing/2014/main" id="{FA75B26D-BCA0-EB4E-97F8-3B3ECD1E6E5E}"/>
              </a:ext>
            </a:extLst>
          </p:cNvPr>
          <p:cNvSpPr txBox="1">
            <a:spLocks noChangeArrowheads="1"/>
          </p:cNvSpPr>
          <p:nvPr/>
        </p:nvSpPr>
        <p:spPr bwMode="auto">
          <a:xfrm>
            <a:off x="1386840" y="1325563"/>
            <a:ext cx="813816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en-US" sz="2800" dirty="0"/>
              <a:t>Consider a manufacturing firm that receives shipment of parts from two suppliers.</a:t>
            </a:r>
          </a:p>
          <a:p>
            <a:pPr>
              <a:spcBef>
                <a:spcPct val="50000"/>
              </a:spcBef>
              <a:buFontTx/>
              <a:buChar char="•"/>
            </a:pPr>
            <a:r>
              <a:rPr lang="en-US" altLang="en-US" sz="2800" dirty="0"/>
              <a:t>Let </a:t>
            </a:r>
            <a:r>
              <a:rPr lang="en-US" altLang="en-US" sz="2800" i="1" dirty="0"/>
              <a:t>A</a:t>
            </a:r>
            <a:r>
              <a:rPr lang="en-US" altLang="en-US" sz="2800" i="1" baseline="-25000" dirty="0"/>
              <a:t>1</a:t>
            </a:r>
            <a:r>
              <a:rPr lang="en-US" altLang="en-US" sz="2800" dirty="0"/>
              <a:t> denote the event that a part is received from supplier 1; </a:t>
            </a:r>
            <a:r>
              <a:rPr lang="en-US" altLang="en-US" sz="2800" i="1" dirty="0"/>
              <a:t>A</a:t>
            </a:r>
            <a:r>
              <a:rPr lang="en-US" altLang="en-US" sz="2800" i="1" baseline="-25000" dirty="0"/>
              <a:t>2</a:t>
            </a:r>
            <a:r>
              <a:rPr lang="en-US" altLang="en-US" sz="2800" baseline="-25000" dirty="0"/>
              <a:t> </a:t>
            </a:r>
            <a:r>
              <a:rPr lang="en-US" altLang="en-US" sz="2800" dirty="0"/>
              <a:t>is the event the part is received from supplier 2</a:t>
            </a:r>
          </a:p>
        </p:txBody>
      </p:sp>
      <p:sp>
        <p:nvSpPr>
          <p:cNvPr id="7" name="Text Box 6">
            <a:extLst>
              <a:ext uri="{FF2B5EF4-FFF2-40B4-BE49-F238E27FC236}">
                <a16:creationId xmlns:a16="http://schemas.microsoft.com/office/drawing/2014/main" id="{862B24EE-671A-004A-BD96-4807109E25F4}"/>
              </a:ext>
            </a:extLst>
          </p:cNvPr>
          <p:cNvSpPr txBox="1">
            <a:spLocks noChangeArrowheads="1"/>
          </p:cNvSpPr>
          <p:nvPr/>
        </p:nvSpPr>
        <p:spPr bwMode="auto">
          <a:xfrm>
            <a:off x="2621280" y="4341703"/>
            <a:ext cx="7315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t>We get 65 percent of our parts from supplier 1 and 35 percent from supplier 2.</a:t>
            </a:r>
          </a:p>
          <a:p>
            <a:pPr>
              <a:spcBef>
                <a:spcPct val="50000"/>
              </a:spcBef>
            </a:pPr>
            <a:r>
              <a:rPr lang="en-US" altLang="en-US" sz="2400" dirty="0"/>
              <a:t>P(A</a:t>
            </a:r>
            <a:r>
              <a:rPr lang="en-US" altLang="en-US" sz="2400" baseline="-25000" dirty="0"/>
              <a:t>1</a:t>
            </a:r>
            <a:r>
              <a:rPr lang="en-US" altLang="en-US" sz="2400" dirty="0"/>
              <a:t>) = .65   and P(A</a:t>
            </a:r>
            <a:r>
              <a:rPr lang="en-US" altLang="en-US" sz="2400" baseline="-25000" dirty="0"/>
              <a:t>2</a:t>
            </a:r>
            <a:r>
              <a:rPr lang="en-US" altLang="en-US" sz="2400" dirty="0"/>
              <a:t>) = .35</a:t>
            </a:r>
          </a:p>
        </p:txBody>
      </p:sp>
    </p:spTree>
    <p:extLst>
      <p:ext uri="{BB962C8B-B14F-4D97-AF65-F5344CB8AC3E}">
        <p14:creationId xmlns:p14="http://schemas.microsoft.com/office/powerpoint/2010/main" val="2620147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a:extLst>
              <a:ext uri="{FF2B5EF4-FFF2-40B4-BE49-F238E27FC236}">
                <a16:creationId xmlns:a16="http://schemas.microsoft.com/office/drawing/2014/main" id="{3B60618B-AC1A-BF4A-ABF9-43AA2CE8FD55}"/>
              </a:ext>
            </a:extLst>
          </p:cNvPr>
          <p:cNvSpPr>
            <a:spLocks noGrp="1" noChangeArrowheads="1"/>
          </p:cNvSpPr>
          <p:nvPr>
            <p:ph type="title"/>
          </p:nvPr>
        </p:nvSpPr>
        <p:spPr>
          <a:xfrm>
            <a:off x="1981200" y="0"/>
            <a:ext cx="8229600" cy="1143000"/>
          </a:xfrm>
        </p:spPr>
        <p:txBody>
          <a:bodyPr/>
          <a:lstStyle/>
          <a:p>
            <a:r>
              <a:rPr lang="en-US" altLang="en-US" sz="3600" dirty="0">
                <a:solidFill>
                  <a:srgbClr val="CD0000"/>
                </a:solidFill>
              </a:rPr>
              <a:t>Quality levels differ between suppliers</a:t>
            </a:r>
          </a:p>
        </p:txBody>
      </p:sp>
      <p:graphicFrame>
        <p:nvGraphicFramePr>
          <p:cNvPr id="7203" name="Group 35">
            <a:extLst>
              <a:ext uri="{FF2B5EF4-FFF2-40B4-BE49-F238E27FC236}">
                <a16:creationId xmlns:a16="http://schemas.microsoft.com/office/drawing/2014/main" id="{6810729B-1DD3-CA42-BE8A-A83871350EBF}"/>
              </a:ext>
            </a:extLst>
          </p:cNvPr>
          <p:cNvGraphicFramePr>
            <a:graphicFrameLocks noGrp="1"/>
          </p:cNvGraphicFramePr>
          <p:nvPr>
            <p:ph idx="1"/>
          </p:nvPr>
        </p:nvGraphicFramePr>
        <p:xfrm>
          <a:off x="2971800" y="1066800"/>
          <a:ext cx="5943600" cy="1981200"/>
        </p:xfrm>
        <a:graphic>
          <a:graphicData uri="http://schemas.openxmlformats.org/drawingml/2006/table">
            <a:tbl>
              <a:tblPr/>
              <a:tblGrid>
                <a:gridCol w="1981200">
                  <a:extLst>
                    <a:ext uri="{9D8B030D-6E8A-4147-A177-3AD203B41FA5}">
                      <a16:colId xmlns:a16="http://schemas.microsoft.com/office/drawing/2014/main" val="1385781618"/>
                    </a:ext>
                  </a:extLst>
                </a:gridCol>
                <a:gridCol w="1981200">
                  <a:extLst>
                    <a:ext uri="{9D8B030D-6E8A-4147-A177-3AD203B41FA5}">
                      <a16:colId xmlns:a16="http://schemas.microsoft.com/office/drawing/2014/main" val="2763403534"/>
                    </a:ext>
                  </a:extLst>
                </a:gridCol>
                <a:gridCol w="1981200">
                  <a:extLst>
                    <a:ext uri="{9D8B030D-6E8A-4147-A177-3AD203B41FA5}">
                      <a16:colId xmlns:a16="http://schemas.microsoft.com/office/drawing/2014/main" val="1657939130"/>
                    </a:ext>
                  </a:extLst>
                </a:gridCol>
              </a:tblGrid>
              <a:tr h="914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Percentage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Good Parts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Percentage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Bad Parts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961939616"/>
                  </a:ext>
                </a:extLst>
              </a:tr>
              <a:tr h="533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Supplier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7615535"/>
                  </a:ext>
                </a:extLst>
              </a:tr>
              <a:tr h="533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Supplier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8745334"/>
                  </a:ext>
                </a:extLst>
              </a:tr>
            </a:tbl>
          </a:graphicData>
        </a:graphic>
      </p:graphicFrame>
      <p:sp>
        <p:nvSpPr>
          <p:cNvPr id="7204" name="Text Box 36">
            <a:extLst>
              <a:ext uri="{FF2B5EF4-FFF2-40B4-BE49-F238E27FC236}">
                <a16:creationId xmlns:a16="http://schemas.microsoft.com/office/drawing/2014/main" id="{C36CE8CE-391E-CF43-A1ED-7CEB9F558771}"/>
              </a:ext>
            </a:extLst>
          </p:cNvPr>
          <p:cNvSpPr txBox="1">
            <a:spLocks noChangeArrowheads="1"/>
          </p:cNvSpPr>
          <p:nvPr/>
        </p:nvSpPr>
        <p:spPr bwMode="auto">
          <a:xfrm>
            <a:off x="2819400" y="3276601"/>
            <a:ext cx="7010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a:t>
            </a:r>
            <a:r>
              <a:rPr lang="en-US" altLang="en-US" sz="2400"/>
              <a:t>Let </a:t>
            </a:r>
            <a:r>
              <a:rPr lang="en-US" altLang="en-US" sz="2400" i="1"/>
              <a:t>G</a:t>
            </a:r>
            <a:r>
              <a:rPr lang="en-US" altLang="en-US" sz="2400"/>
              <a:t> denote that a part is good and </a:t>
            </a:r>
            <a:r>
              <a:rPr lang="en-US" altLang="en-US" sz="2400" i="1"/>
              <a:t>B </a:t>
            </a:r>
            <a:r>
              <a:rPr lang="en-US" altLang="en-US" sz="2400"/>
              <a:t>denote the event that a part is bad. Thus we have the following conditional probabilities:  </a:t>
            </a:r>
          </a:p>
        </p:txBody>
      </p:sp>
      <p:sp>
        <p:nvSpPr>
          <p:cNvPr id="7205" name="Text Box 37">
            <a:extLst>
              <a:ext uri="{FF2B5EF4-FFF2-40B4-BE49-F238E27FC236}">
                <a16:creationId xmlns:a16="http://schemas.microsoft.com/office/drawing/2014/main" id="{9D5FA9FB-F971-BB4C-A44A-2420FF68EC3E}"/>
              </a:ext>
            </a:extLst>
          </p:cNvPr>
          <p:cNvSpPr txBox="1">
            <a:spLocks noChangeArrowheads="1"/>
          </p:cNvSpPr>
          <p:nvPr/>
        </p:nvSpPr>
        <p:spPr bwMode="auto">
          <a:xfrm>
            <a:off x="3124200" y="45720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i="1"/>
              <a:t>P</a:t>
            </a:r>
            <a:r>
              <a:rPr lang="en-US" altLang="en-US" sz="2400"/>
              <a:t>(</a:t>
            </a:r>
            <a:r>
              <a:rPr lang="en-US" altLang="en-US" sz="2400" i="1"/>
              <a:t>G</a:t>
            </a:r>
            <a:r>
              <a:rPr lang="en-US" altLang="en-US" sz="2400"/>
              <a:t> </a:t>
            </a:r>
            <a:r>
              <a:rPr lang="en-US" altLang="en-US" sz="2400">
                <a:cs typeface="Arial" panose="020B0604020202020204" pitchFamily="34" charset="0"/>
              </a:rPr>
              <a:t>| </a:t>
            </a:r>
            <a:r>
              <a:rPr lang="en-US" altLang="en-US" sz="2400" i="1">
                <a:cs typeface="Arial" panose="020B0604020202020204" pitchFamily="34" charset="0"/>
              </a:rPr>
              <a:t>A</a:t>
            </a:r>
            <a:r>
              <a:rPr lang="en-US" altLang="en-US" sz="2400" i="1" baseline="-25000">
                <a:cs typeface="Arial" panose="020B0604020202020204" pitchFamily="34" charset="0"/>
              </a:rPr>
              <a:t>1</a:t>
            </a:r>
            <a:r>
              <a:rPr lang="en-US" altLang="en-US" sz="2400">
                <a:cs typeface="Arial" panose="020B0604020202020204" pitchFamily="34" charset="0"/>
              </a:rPr>
              <a:t> ) = .98  and  </a:t>
            </a:r>
            <a:r>
              <a:rPr lang="en-US" altLang="en-US" sz="2400" i="1">
                <a:cs typeface="Arial" panose="020B0604020202020204" pitchFamily="34" charset="0"/>
              </a:rPr>
              <a:t>P</a:t>
            </a:r>
            <a:r>
              <a:rPr lang="en-US" altLang="en-US" sz="2400">
                <a:cs typeface="Arial" panose="020B0604020202020204" pitchFamily="34" charset="0"/>
              </a:rPr>
              <a:t>(</a:t>
            </a:r>
            <a:r>
              <a:rPr lang="en-US" altLang="en-US" sz="2400" i="1">
                <a:cs typeface="Arial" panose="020B0604020202020204" pitchFamily="34" charset="0"/>
              </a:rPr>
              <a:t>B </a:t>
            </a:r>
            <a:r>
              <a:rPr lang="en-US" altLang="en-US" sz="2400">
                <a:cs typeface="Arial" panose="020B0604020202020204" pitchFamily="34" charset="0"/>
              </a:rPr>
              <a:t>| </a:t>
            </a:r>
            <a:r>
              <a:rPr lang="en-US" altLang="en-US" sz="2400" i="1">
                <a:cs typeface="Arial" panose="020B0604020202020204" pitchFamily="34" charset="0"/>
              </a:rPr>
              <a:t>A</a:t>
            </a:r>
            <a:r>
              <a:rPr lang="en-US" altLang="en-US" sz="2400" i="1" baseline="-25000">
                <a:cs typeface="Arial" panose="020B0604020202020204" pitchFamily="34" charset="0"/>
              </a:rPr>
              <a:t>2</a:t>
            </a:r>
            <a:r>
              <a:rPr lang="en-US" altLang="en-US" sz="2400">
                <a:cs typeface="Arial" panose="020B0604020202020204" pitchFamily="34" charset="0"/>
              </a:rPr>
              <a:t> ) = .02</a:t>
            </a:r>
          </a:p>
        </p:txBody>
      </p:sp>
      <p:sp>
        <p:nvSpPr>
          <p:cNvPr id="7206" name="Text Box 38">
            <a:extLst>
              <a:ext uri="{FF2B5EF4-FFF2-40B4-BE49-F238E27FC236}">
                <a16:creationId xmlns:a16="http://schemas.microsoft.com/office/drawing/2014/main" id="{E89BFFCB-BD52-FE41-86B8-460AE3563726}"/>
              </a:ext>
            </a:extLst>
          </p:cNvPr>
          <p:cNvSpPr txBox="1">
            <a:spLocks noChangeArrowheads="1"/>
          </p:cNvSpPr>
          <p:nvPr/>
        </p:nvSpPr>
        <p:spPr bwMode="auto">
          <a:xfrm>
            <a:off x="3200400" y="54864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i="1"/>
              <a:t>P</a:t>
            </a:r>
            <a:r>
              <a:rPr lang="en-US" altLang="en-US" sz="2400"/>
              <a:t>(</a:t>
            </a:r>
            <a:r>
              <a:rPr lang="en-US" altLang="en-US" sz="2400" i="1"/>
              <a:t>G</a:t>
            </a:r>
            <a:r>
              <a:rPr lang="en-US" altLang="en-US" sz="2400"/>
              <a:t> </a:t>
            </a:r>
            <a:r>
              <a:rPr lang="en-US" altLang="en-US" sz="2400">
                <a:cs typeface="Arial" panose="020B0604020202020204" pitchFamily="34" charset="0"/>
              </a:rPr>
              <a:t>| </a:t>
            </a:r>
            <a:r>
              <a:rPr lang="en-US" altLang="en-US" sz="2400" i="1">
                <a:cs typeface="Arial" panose="020B0604020202020204" pitchFamily="34" charset="0"/>
              </a:rPr>
              <a:t>A</a:t>
            </a:r>
            <a:r>
              <a:rPr lang="en-US" altLang="en-US" sz="2400" i="1" baseline="-25000">
                <a:cs typeface="Arial" panose="020B0604020202020204" pitchFamily="34" charset="0"/>
              </a:rPr>
              <a:t>2</a:t>
            </a:r>
            <a:r>
              <a:rPr lang="en-US" altLang="en-US" sz="2400" i="1">
                <a:cs typeface="Arial" panose="020B0604020202020204" pitchFamily="34" charset="0"/>
              </a:rPr>
              <a:t> </a:t>
            </a:r>
            <a:r>
              <a:rPr lang="en-US" altLang="en-US" sz="2400">
                <a:cs typeface="Arial" panose="020B0604020202020204" pitchFamily="34" charset="0"/>
              </a:rPr>
              <a:t>) = .95  and  </a:t>
            </a:r>
            <a:r>
              <a:rPr lang="en-US" altLang="en-US" sz="2400" i="1">
                <a:cs typeface="Arial" panose="020B0604020202020204" pitchFamily="34" charset="0"/>
              </a:rPr>
              <a:t>P</a:t>
            </a:r>
            <a:r>
              <a:rPr lang="en-US" altLang="en-US" sz="2400">
                <a:cs typeface="Arial" panose="020B0604020202020204" pitchFamily="34" charset="0"/>
              </a:rPr>
              <a:t>(</a:t>
            </a:r>
            <a:r>
              <a:rPr lang="en-US" altLang="en-US" sz="2400" i="1">
                <a:cs typeface="Arial" panose="020B0604020202020204" pitchFamily="34" charset="0"/>
              </a:rPr>
              <a:t>B</a:t>
            </a:r>
            <a:r>
              <a:rPr lang="en-US" altLang="en-US" sz="2400">
                <a:cs typeface="Arial" panose="020B0604020202020204" pitchFamily="34" charset="0"/>
              </a:rPr>
              <a:t> | </a:t>
            </a:r>
            <a:r>
              <a:rPr lang="en-US" altLang="en-US" sz="2400" i="1">
                <a:cs typeface="Arial" panose="020B0604020202020204" pitchFamily="34" charset="0"/>
              </a:rPr>
              <a:t>A</a:t>
            </a:r>
            <a:r>
              <a:rPr lang="en-US" altLang="en-US" sz="2400" i="1" baseline="-25000">
                <a:cs typeface="Arial" panose="020B0604020202020204" pitchFamily="34" charset="0"/>
              </a:rPr>
              <a:t>2</a:t>
            </a:r>
            <a:r>
              <a:rPr lang="en-US" altLang="en-US" sz="2400">
                <a:cs typeface="Arial" panose="020B0604020202020204" pitchFamily="34" charset="0"/>
              </a:rPr>
              <a:t> ) = .05</a:t>
            </a:r>
          </a:p>
        </p:txBody>
      </p:sp>
    </p:spTree>
    <p:extLst>
      <p:ext uri="{BB962C8B-B14F-4D97-AF65-F5344CB8AC3E}">
        <p14:creationId xmlns:p14="http://schemas.microsoft.com/office/powerpoint/2010/main" val="3008237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870AA1D-5193-C143-8838-C0C258850621}"/>
              </a:ext>
            </a:extLst>
          </p:cNvPr>
          <p:cNvSpPr>
            <a:spLocks noGrp="1" noChangeArrowheads="1"/>
          </p:cNvSpPr>
          <p:nvPr>
            <p:ph type="title" sz="quarter"/>
          </p:nvPr>
        </p:nvSpPr>
        <p:spPr/>
        <p:txBody>
          <a:bodyPr/>
          <a:lstStyle/>
          <a:p>
            <a:r>
              <a:rPr lang="en-US" altLang="en-US" sz="3200" dirty="0">
                <a:solidFill>
                  <a:srgbClr val="CD0000"/>
                </a:solidFill>
              </a:rPr>
              <a:t>Tree Diagram for Two-Supplier Example</a:t>
            </a:r>
          </a:p>
        </p:txBody>
      </p:sp>
      <p:sp>
        <p:nvSpPr>
          <p:cNvPr id="17414" name="Line 6">
            <a:extLst>
              <a:ext uri="{FF2B5EF4-FFF2-40B4-BE49-F238E27FC236}">
                <a16:creationId xmlns:a16="http://schemas.microsoft.com/office/drawing/2014/main" id="{C245F5E3-A830-5B4F-B6CA-76EAF59902F4}"/>
              </a:ext>
            </a:extLst>
          </p:cNvPr>
          <p:cNvSpPr>
            <a:spLocks noChangeShapeType="1"/>
          </p:cNvSpPr>
          <p:nvPr/>
        </p:nvSpPr>
        <p:spPr bwMode="auto">
          <a:xfrm>
            <a:off x="4343400" y="1752600"/>
            <a:ext cx="0" cy="41910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5" name="Line 7">
            <a:extLst>
              <a:ext uri="{FF2B5EF4-FFF2-40B4-BE49-F238E27FC236}">
                <a16:creationId xmlns:a16="http://schemas.microsoft.com/office/drawing/2014/main" id="{17825447-6409-9C49-8BD6-9933B99D389A}"/>
              </a:ext>
            </a:extLst>
          </p:cNvPr>
          <p:cNvSpPr>
            <a:spLocks noChangeShapeType="1"/>
          </p:cNvSpPr>
          <p:nvPr/>
        </p:nvSpPr>
        <p:spPr bwMode="auto">
          <a:xfrm>
            <a:off x="7239000" y="1752600"/>
            <a:ext cx="0" cy="41910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6" name="Line 8">
            <a:extLst>
              <a:ext uri="{FF2B5EF4-FFF2-40B4-BE49-F238E27FC236}">
                <a16:creationId xmlns:a16="http://schemas.microsoft.com/office/drawing/2014/main" id="{9F845E67-1170-8D4B-A091-E8DB57B48D98}"/>
              </a:ext>
            </a:extLst>
          </p:cNvPr>
          <p:cNvSpPr>
            <a:spLocks noChangeShapeType="1"/>
          </p:cNvSpPr>
          <p:nvPr/>
        </p:nvSpPr>
        <p:spPr bwMode="auto">
          <a:xfrm flipV="1">
            <a:off x="2133600" y="2895600"/>
            <a:ext cx="22098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7" name="Line 9">
            <a:extLst>
              <a:ext uri="{FF2B5EF4-FFF2-40B4-BE49-F238E27FC236}">
                <a16:creationId xmlns:a16="http://schemas.microsoft.com/office/drawing/2014/main" id="{B1074187-EF55-3345-8019-15E83A79B82F}"/>
              </a:ext>
            </a:extLst>
          </p:cNvPr>
          <p:cNvSpPr>
            <a:spLocks noChangeShapeType="1"/>
          </p:cNvSpPr>
          <p:nvPr/>
        </p:nvSpPr>
        <p:spPr bwMode="auto">
          <a:xfrm>
            <a:off x="2133600" y="3962400"/>
            <a:ext cx="22098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8" name="Oval 10">
            <a:extLst>
              <a:ext uri="{FF2B5EF4-FFF2-40B4-BE49-F238E27FC236}">
                <a16:creationId xmlns:a16="http://schemas.microsoft.com/office/drawing/2014/main" id="{F7C6FCEC-B360-1243-BF66-AA4C95DDB5F3}"/>
              </a:ext>
            </a:extLst>
          </p:cNvPr>
          <p:cNvSpPr>
            <a:spLocks noChangeArrowheads="1"/>
          </p:cNvSpPr>
          <p:nvPr/>
        </p:nvSpPr>
        <p:spPr bwMode="auto">
          <a:xfrm>
            <a:off x="2057400" y="3886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9" name="Oval 11">
            <a:extLst>
              <a:ext uri="{FF2B5EF4-FFF2-40B4-BE49-F238E27FC236}">
                <a16:creationId xmlns:a16="http://schemas.microsoft.com/office/drawing/2014/main" id="{6F9669E5-8C01-E040-BD85-973F9383703E}"/>
              </a:ext>
            </a:extLst>
          </p:cNvPr>
          <p:cNvSpPr>
            <a:spLocks noChangeArrowheads="1"/>
          </p:cNvSpPr>
          <p:nvPr/>
        </p:nvSpPr>
        <p:spPr bwMode="auto">
          <a:xfrm>
            <a:off x="4267200" y="4724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0" name="Oval 12">
            <a:extLst>
              <a:ext uri="{FF2B5EF4-FFF2-40B4-BE49-F238E27FC236}">
                <a16:creationId xmlns:a16="http://schemas.microsoft.com/office/drawing/2014/main" id="{9A99CBA1-9D33-B648-9E01-6ACD5453AA67}"/>
              </a:ext>
            </a:extLst>
          </p:cNvPr>
          <p:cNvSpPr>
            <a:spLocks noChangeArrowheads="1"/>
          </p:cNvSpPr>
          <p:nvPr/>
        </p:nvSpPr>
        <p:spPr bwMode="auto">
          <a:xfrm>
            <a:off x="42672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1" name="Line 13">
            <a:extLst>
              <a:ext uri="{FF2B5EF4-FFF2-40B4-BE49-F238E27FC236}">
                <a16:creationId xmlns:a16="http://schemas.microsoft.com/office/drawing/2014/main" id="{A6305B1D-7952-CC4F-9CC1-1D9FA259C1BC}"/>
              </a:ext>
            </a:extLst>
          </p:cNvPr>
          <p:cNvSpPr>
            <a:spLocks noChangeShapeType="1"/>
          </p:cNvSpPr>
          <p:nvPr/>
        </p:nvSpPr>
        <p:spPr bwMode="auto">
          <a:xfrm>
            <a:off x="4419600" y="2895600"/>
            <a:ext cx="2895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2" name="Line 14">
            <a:extLst>
              <a:ext uri="{FF2B5EF4-FFF2-40B4-BE49-F238E27FC236}">
                <a16:creationId xmlns:a16="http://schemas.microsoft.com/office/drawing/2014/main" id="{8D871C7D-7EE9-1849-8F70-6B0B06958317}"/>
              </a:ext>
            </a:extLst>
          </p:cNvPr>
          <p:cNvSpPr>
            <a:spLocks noChangeShapeType="1"/>
          </p:cNvSpPr>
          <p:nvPr/>
        </p:nvSpPr>
        <p:spPr bwMode="auto">
          <a:xfrm flipV="1">
            <a:off x="4419600" y="2133600"/>
            <a:ext cx="28956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3" name="Line 15">
            <a:extLst>
              <a:ext uri="{FF2B5EF4-FFF2-40B4-BE49-F238E27FC236}">
                <a16:creationId xmlns:a16="http://schemas.microsoft.com/office/drawing/2014/main" id="{7C046DB7-CAC7-7248-922E-CF8B16AB386E}"/>
              </a:ext>
            </a:extLst>
          </p:cNvPr>
          <p:cNvSpPr>
            <a:spLocks noChangeShapeType="1"/>
          </p:cNvSpPr>
          <p:nvPr/>
        </p:nvSpPr>
        <p:spPr bwMode="auto">
          <a:xfrm flipV="1">
            <a:off x="4419600" y="4267200"/>
            <a:ext cx="2819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4" name="Line 16">
            <a:extLst>
              <a:ext uri="{FF2B5EF4-FFF2-40B4-BE49-F238E27FC236}">
                <a16:creationId xmlns:a16="http://schemas.microsoft.com/office/drawing/2014/main" id="{D80C0F3E-EC9E-084E-B3A0-5EB49EB7D36B}"/>
              </a:ext>
            </a:extLst>
          </p:cNvPr>
          <p:cNvSpPr>
            <a:spLocks noChangeShapeType="1"/>
          </p:cNvSpPr>
          <p:nvPr/>
        </p:nvSpPr>
        <p:spPr bwMode="auto">
          <a:xfrm>
            <a:off x="4343400" y="4800600"/>
            <a:ext cx="2895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5" name="Oval 17">
            <a:extLst>
              <a:ext uri="{FF2B5EF4-FFF2-40B4-BE49-F238E27FC236}">
                <a16:creationId xmlns:a16="http://schemas.microsoft.com/office/drawing/2014/main" id="{1DBCB787-B9E8-0A44-8504-EB48A359CF43}"/>
              </a:ext>
            </a:extLst>
          </p:cNvPr>
          <p:cNvSpPr>
            <a:spLocks noChangeArrowheads="1"/>
          </p:cNvSpPr>
          <p:nvPr/>
        </p:nvSpPr>
        <p:spPr bwMode="auto">
          <a:xfrm>
            <a:off x="7162800" y="205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6" name="Oval 18">
            <a:extLst>
              <a:ext uri="{FF2B5EF4-FFF2-40B4-BE49-F238E27FC236}">
                <a16:creationId xmlns:a16="http://schemas.microsoft.com/office/drawing/2014/main" id="{4F9367B9-0C67-274E-A4BF-CC4E14084CED}"/>
              </a:ext>
            </a:extLst>
          </p:cNvPr>
          <p:cNvSpPr>
            <a:spLocks noChangeArrowheads="1"/>
          </p:cNvSpPr>
          <p:nvPr/>
        </p:nvSpPr>
        <p:spPr bwMode="auto">
          <a:xfrm>
            <a:off x="7162800" y="3505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7" name="Oval 19">
            <a:extLst>
              <a:ext uri="{FF2B5EF4-FFF2-40B4-BE49-F238E27FC236}">
                <a16:creationId xmlns:a16="http://schemas.microsoft.com/office/drawing/2014/main" id="{543FB7B7-AE13-664B-8F5E-42AA923EE0A4}"/>
              </a:ext>
            </a:extLst>
          </p:cNvPr>
          <p:cNvSpPr>
            <a:spLocks noChangeArrowheads="1"/>
          </p:cNvSpPr>
          <p:nvPr/>
        </p:nvSpPr>
        <p:spPr bwMode="auto">
          <a:xfrm>
            <a:off x="7162800" y="4191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8" name="Oval 20">
            <a:extLst>
              <a:ext uri="{FF2B5EF4-FFF2-40B4-BE49-F238E27FC236}">
                <a16:creationId xmlns:a16="http://schemas.microsoft.com/office/drawing/2014/main" id="{EF3B0611-B844-3440-8E11-CB6090160878}"/>
              </a:ext>
            </a:extLst>
          </p:cNvPr>
          <p:cNvSpPr>
            <a:spLocks noChangeArrowheads="1"/>
          </p:cNvSpPr>
          <p:nvPr/>
        </p:nvSpPr>
        <p:spPr bwMode="auto">
          <a:xfrm>
            <a:off x="71628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9" name="Text Box 21">
            <a:extLst>
              <a:ext uri="{FF2B5EF4-FFF2-40B4-BE49-F238E27FC236}">
                <a16:creationId xmlns:a16="http://schemas.microsoft.com/office/drawing/2014/main" id="{0BAA0B52-6BB3-0F4B-8278-DA0C75E0FE6F}"/>
              </a:ext>
            </a:extLst>
          </p:cNvPr>
          <p:cNvSpPr txBox="1">
            <a:spLocks noChangeArrowheads="1"/>
          </p:cNvSpPr>
          <p:nvPr/>
        </p:nvSpPr>
        <p:spPr bwMode="auto">
          <a:xfrm>
            <a:off x="2286000" y="129540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t>Step 1</a:t>
            </a:r>
            <a:br>
              <a:rPr lang="en-US" altLang="en-US" sz="2000"/>
            </a:br>
            <a:r>
              <a:rPr lang="en-US" altLang="en-US" sz="2000"/>
              <a:t>Supplier</a:t>
            </a:r>
          </a:p>
        </p:txBody>
      </p:sp>
      <p:sp>
        <p:nvSpPr>
          <p:cNvPr id="17430" name="Text Box 22">
            <a:extLst>
              <a:ext uri="{FF2B5EF4-FFF2-40B4-BE49-F238E27FC236}">
                <a16:creationId xmlns:a16="http://schemas.microsoft.com/office/drawing/2014/main" id="{32174293-12A0-3045-8D3A-D598BDF2C7DC}"/>
              </a:ext>
            </a:extLst>
          </p:cNvPr>
          <p:cNvSpPr txBox="1">
            <a:spLocks noChangeArrowheads="1"/>
          </p:cNvSpPr>
          <p:nvPr/>
        </p:nvSpPr>
        <p:spPr bwMode="auto">
          <a:xfrm>
            <a:off x="4953000" y="114300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t>Step 2</a:t>
            </a:r>
            <a:br>
              <a:rPr lang="en-US" altLang="en-US" sz="2000"/>
            </a:br>
            <a:r>
              <a:rPr lang="en-US" altLang="en-US" sz="2000"/>
              <a:t>Condition</a:t>
            </a:r>
          </a:p>
        </p:txBody>
      </p:sp>
      <p:sp>
        <p:nvSpPr>
          <p:cNvPr id="17431" name="Text Box 23">
            <a:extLst>
              <a:ext uri="{FF2B5EF4-FFF2-40B4-BE49-F238E27FC236}">
                <a16:creationId xmlns:a16="http://schemas.microsoft.com/office/drawing/2014/main" id="{2659EE1C-0C75-AC47-A3F3-A0143E022377}"/>
              </a:ext>
            </a:extLst>
          </p:cNvPr>
          <p:cNvSpPr txBox="1">
            <a:spLocks noChangeArrowheads="1"/>
          </p:cNvSpPr>
          <p:nvPr/>
        </p:nvSpPr>
        <p:spPr bwMode="auto">
          <a:xfrm>
            <a:off x="7543800" y="1219201"/>
            <a:ext cx="2590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t>Experimental</a:t>
            </a:r>
            <a:br>
              <a:rPr lang="en-US" altLang="en-US" sz="2000"/>
            </a:br>
            <a:r>
              <a:rPr lang="en-US" altLang="en-US" sz="2000"/>
              <a:t>Outcome</a:t>
            </a:r>
          </a:p>
        </p:txBody>
      </p:sp>
      <p:sp>
        <p:nvSpPr>
          <p:cNvPr id="17432" name="Text Box 24">
            <a:extLst>
              <a:ext uri="{FF2B5EF4-FFF2-40B4-BE49-F238E27FC236}">
                <a16:creationId xmlns:a16="http://schemas.microsoft.com/office/drawing/2014/main" id="{1B2390FC-4A4B-0244-8C87-6361B6DF9669}"/>
              </a:ext>
            </a:extLst>
          </p:cNvPr>
          <p:cNvSpPr txBox="1">
            <a:spLocks noChangeArrowheads="1"/>
          </p:cNvSpPr>
          <p:nvPr/>
        </p:nvSpPr>
        <p:spPr bwMode="auto">
          <a:xfrm>
            <a:off x="3200400" y="2743201"/>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A</a:t>
            </a:r>
            <a:r>
              <a:rPr lang="en-US" altLang="en-US" sz="2000" i="1" baseline="-25000"/>
              <a:t>1</a:t>
            </a:r>
            <a:endParaRPr lang="en-US" altLang="en-US" sz="2000"/>
          </a:p>
        </p:txBody>
      </p:sp>
      <p:sp>
        <p:nvSpPr>
          <p:cNvPr id="17433" name="Text Box 25">
            <a:extLst>
              <a:ext uri="{FF2B5EF4-FFF2-40B4-BE49-F238E27FC236}">
                <a16:creationId xmlns:a16="http://schemas.microsoft.com/office/drawing/2014/main" id="{49B005CD-A57F-DE4C-B26D-F88F73EEFDC6}"/>
              </a:ext>
            </a:extLst>
          </p:cNvPr>
          <p:cNvSpPr txBox="1">
            <a:spLocks noChangeArrowheads="1"/>
          </p:cNvSpPr>
          <p:nvPr/>
        </p:nvSpPr>
        <p:spPr bwMode="auto">
          <a:xfrm>
            <a:off x="3276600" y="4038601"/>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A</a:t>
            </a:r>
            <a:r>
              <a:rPr lang="en-US" altLang="en-US" sz="2000" i="1" baseline="-25000"/>
              <a:t>2</a:t>
            </a:r>
            <a:endParaRPr lang="en-US" altLang="en-US" sz="2000" i="1"/>
          </a:p>
        </p:txBody>
      </p:sp>
      <p:sp>
        <p:nvSpPr>
          <p:cNvPr id="17436" name="Text Box 28">
            <a:extLst>
              <a:ext uri="{FF2B5EF4-FFF2-40B4-BE49-F238E27FC236}">
                <a16:creationId xmlns:a16="http://schemas.microsoft.com/office/drawing/2014/main" id="{1EEB180B-E729-894A-B502-0D9C02404B85}"/>
              </a:ext>
            </a:extLst>
          </p:cNvPr>
          <p:cNvSpPr txBox="1">
            <a:spLocks noChangeArrowheads="1"/>
          </p:cNvSpPr>
          <p:nvPr/>
        </p:nvSpPr>
        <p:spPr bwMode="auto">
          <a:xfrm>
            <a:off x="5410200" y="2057401"/>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G</a:t>
            </a:r>
          </a:p>
        </p:txBody>
      </p:sp>
      <p:sp>
        <p:nvSpPr>
          <p:cNvPr id="17445" name="Text Box 37">
            <a:extLst>
              <a:ext uri="{FF2B5EF4-FFF2-40B4-BE49-F238E27FC236}">
                <a16:creationId xmlns:a16="http://schemas.microsoft.com/office/drawing/2014/main" id="{19381B9A-F3DC-7649-AE9D-3F6BA370B4A1}"/>
              </a:ext>
            </a:extLst>
          </p:cNvPr>
          <p:cNvSpPr txBox="1">
            <a:spLocks noChangeArrowheads="1"/>
          </p:cNvSpPr>
          <p:nvPr/>
        </p:nvSpPr>
        <p:spPr bwMode="auto">
          <a:xfrm>
            <a:off x="6019800" y="2895601"/>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B</a:t>
            </a:r>
          </a:p>
        </p:txBody>
      </p:sp>
      <p:sp>
        <p:nvSpPr>
          <p:cNvPr id="17446" name="Text Box 38">
            <a:extLst>
              <a:ext uri="{FF2B5EF4-FFF2-40B4-BE49-F238E27FC236}">
                <a16:creationId xmlns:a16="http://schemas.microsoft.com/office/drawing/2014/main" id="{F55ED3D3-5D02-8A4E-9868-DC7DAEF9F38F}"/>
              </a:ext>
            </a:extLst>
          </p:cNvPr>
          <p:cNvSpPr txBox="1">
            <a:spLocks noChangeArrowheads="1"/>
          </p:cNvSpPr>
          <p:nvPr/>
        </p:nvSpPr>
        <p:spPr bwMode="auto">
          <a:xfrm>
            <a:off x="5486400" y="4114801"/>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G</a:t>
            </a:r>
          </a:p>
        </p:txBody>
      </p:sp>
      <p:sp>
        <p:nvSpPr>
          <p:cNvPr id="17447" name="Text Box 39">
            <a:extLst>
              <a:ext uri="{FF2B5EF4-FFF2-40B4-BE49-F238E27FC236}">
                <a16:creationId xmlns:a16="http://schemas.microsoft.com/office/drawing/2014/main" id="{13EE46AE-E69E-8441-BAA9-3F1C1118200B}"/>
              </a:ext>
            </a:extLst>
          </p:cNvPr>
          <p:cNvSpPr txBox="1">
            <a:spLocks noChangeArrowheads="1"/>
          </p:cNvSpPr>
          <p:nvPr/>
        </p:nvSpPr>
        <p:spPr bwMode="auto">
          <a:xfrm>
            <a:off x="5943600" y="4724401"/>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B</a:t>
            </a:r>
          </a:p>
        </p:txBody>
      </p:sp>
      <p:sp>
        <p:nvSpPr>
          <p:cNvPr id="17452" name="Text Box 44">
            <a:extLst>
              <a:ext uri="{FF2B5EF4-FFF2-40B4-BE49-F238E27FC236}">
                <a16:creationId xmlns:a16="http://schemas.microsoft.com/office/drawing/2014/main" id="{65996441-9910-3244-9E4A-ED5CCBBFF98E}"/>
              </a:ext>
            </a:extLst>
          </p:cNvPr>
          <p:cNvSpPr txBox="1">
            <a:spLocks noChangeArrowheads="1"/>
          </p:cNvSpPr>
          <p:nvPr/>
        </p:nvSpPr>
        <p:spPr bwMode="auto">
          <a:xfrm>
            <a:off x="7391400" y="1905001"/>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(A</a:t>
            </a:r>
            <a:r>
              <a:rPr lang="en-US" altLang="en-US" sz="2000" i="1" baseline="-25000"/>
              <a:t>1</a:t>
            </a:r>
            <a:r>
              <a:rPr lang="en-US" altLang="en-US" sz="2000" i="1"/>
              <a:t>, G)</a:t>
            </a:r>
            <a:endParaRPr lang="en-US" altLang="en-US" sz="2000"/>
          </a:p>
        </p:txBody>
      </p:sp>
      <p:sp>
        <p:nvSpPr>
          <p:cNvPr id="17453" name="Text Box 45">
            <a:extLst>
              <a:ext uri="{FF2B5EF4-FFF2-40B4-BE49-F238E27FC236}">
                <a16:creationId xmlns:a16="http://schemas.microsoft.com/office/drawing/2014/main" id="{D0B41C24-4753-EF46-936E-8B84F53FD3AD}"/>
              </a:ext>
            </a:extLst>
          </p:cNvPr>
          <p:cNvSpPr txBox="1">
            <a:spLocks noChangeArrowheads="1"/>
          </p:cNvSpPr>
          <p:nvPr/>
        </p:nvSpPr>
        <p:spPr bwMode="auto">
          <a:xfrm>
            <a:off x="7391400" y="3352801"/>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(A</a:t>
            </a:r>
            <a:r>
              <a:rPr lang="en-US" altLang="en-US" sz="2000" i="1" baseline="-25000"/>
              <a:t>1</a:t>
            </a:r>
            <a:r>
              <a:rPr lang="en-US" altLang="en-US" sz="2000" i="1"/>
              <a:t>, B)</a:t>
            </a:r>
            <a:endParaRPr lang="en-US" altLang="en-US" sz="2000"/>
          </a:p>
        </p:txBody>
      </p:sp>
      <p:sp>
        <p:nvSpPr>
          <p:cNvPr id="17454" name="Text Box 46">
            <a:extLst>
              <a:ext uri="{FF2B5EF4-FFF2-40B4-BE49-F238E27FC236}">
                <a16:creationId xmlns:a16="http://schemas.microsoft.com/office/drawing/2014/main" id="{7A8A9D64-E02C-754F-BC3F-9D63E1AB298D}"/>
              </a:ext>
            </a:extLst>
          </p:cNvPr>
          <p:cNvSpPr txBox="1">
            <a:spLocks noChangeArrowheads="1"/>
          </p:cNvSpPr>
          <p:nvPr/>
        </p:nvSpPr>
        <p:spPr bwMode="auto">
          <a:xfrm>
            <a:off x="7391400" y="4038601"/>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(A</a:t>
            </a:r>
            <a:r>
              <a:rPr lang="en-US" altLang="en-US" sz="2000" i="1" baseline="-25000"/>
              <a:t>2</a:t>
            </a:r>
            <a:r>
              <a:rPr lang="en-US" altLang="en-US" sz="2000" i="1"/>
              <a:t>, G)</a:t>
            </a:r>
            <a:endParaRPr lang="en-US" altLang="en-US" sz="2000"/>
          </a:p>
        </p:txBody>
      </p:sp>
      <p:sp>
        <p:nvSpPr>
          <p:cNvPr id="17455" name="Text Box 47">
            <a:extLst>
              <a:ext uri="{FF2B5EF4-FFF2-40B4-BE49-F238E27FC236}">
                <a16:creationId xmlns:a16="http://schemas.microsoft.com/office/drawing/2014/main" id="{3F27195E-42B9-1241-8531-230FE63787A9}"/>
              </a:ext>
            </a:extLst>
          </p:cNvPr>
          <p:cNvSpPr txBox="1">
            <a:spLocks noChangeArrowheads="1"/>
          </p:cNvSpPr>
          <p:nvPr/>
        </p:nvSpPr>
        <p:spPr bwMode="auto">
          <a:xfrm>
            <a:off x="7391400" y="5181601"/>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(A</a:t>
            </a:r>
            <a:r>
              <a:rPr lang="en-US" altLang="en-US" sz="2000" i="1" baseline="-25000"/>
              <a:t>2</a:t>
            </a:r>
            <a:r>
              <a:rPr lang="en-US" altLang="en-US" sz="2000" i="1"/>
              <a:t>, B)</a:t>
            </a:r>
            <a:endParaRPr lang="en-US" altLang="en-US" sz="2000"/>
          </a:p>
        </p:txBody>
      </p:sp>
    </p:spTree>
    <p:extLst>
      <p:ext uri="{BB962C8B-B14F-4D97-AF65-F5344CB8AC3E}">
        <p14:creationId xmlns:p14="http://schemas.microsoft.com/office/powerpoint/2010/main" val="3699808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9" name="Object 7">
            <a:extLst>
              <a:ext uri="{FF2B5EF4-FFF2-40B4-BE49-F238E27FC236}">
                <a16:creationId xmlns:a16="http://schemas.microsoft.com/office/drawing/2014/main" id="{8DD10F6D-3462-E94B-8C53-76A37400C687}"/>
              </a:ext>
            </a:extLst>
          </p:cNvPr>
          <p:cNvGraphicFramePr>
            <a:graphicFrameLocks noChangeAspect="1"/>
          </p:cNvGraphicFramePr>
          <p:nvPr>
            <p:extLst>
              <p:ext uri="{D42A27DB-BD31-4B8C-83A1-F6EECF244321}">
                <p14:modId xmlns:p14="http://schemas.microsoft.com/office/powerpoint/2010/main" val="1631985453"/>
              </p:ext>
            </p:extLst>
          </p:nvPr>
        </p:nvGraphicFramePr>
        <p:xfrm>
          <a:off x="2592067" y="3291840"/>
          <a:ext cx="5937250" cy="539750"/>
        </p:xfrm>
        <a:graphic>
          <a:graphicData uri="http://schemas.openxmlformats.org/presentationml/2006/ole">
            <mc:AlternateContent xmlns:mc="http://schemas.openxmlformats.org/markup-compatibility/2006">
              <mc:Choice xmlns:v="urn:schemas-microsoft-com:vml" Requires="v">
                <p:oleObj spid="_x0000_s184338" name="Equation" r:id="rId3" imgW="54711600" imgH="4978400" progId="Equation.3">
                  <p:embed/>
                </p:oleObj>
              </mc:Choice>
              <mc:Fallback>
                <p:oleObj name="Equation" r:id="rId3" imgW="54711600" imgH="4978400" progId="Equation.3">
                  <p:embed/>
                  <p:pic>
                    <p:nvPicPr>
                      <p:cNvPr id="18439" name="Object 7">
                        <a:extLst>
                          <a:ext uri="{FF2B5EF4-FFF2-40B4-BE49-F238E27FC236}">
                            <a16:creationId xmlns:a16="http://schemas.microsoft.com/office/drawing/2014/main" id="{8DD10F6D-3462-E94B-8C53-76A37400C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067" y="3291840"/>
                        <a:ext cx="59372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A18C0E6A-F879-1B44-8523-37C6D34FBC26}"/>
              </a:ext>
            </a:extLst>
          </p:cNvPr>
          <p:cNvSpPr txBox="1"/>
          <p:nvPr/>
        </p:nvSpPr>
        <p:spPr>
          <a:xfrm>
            <a:off x="981895" y="1051560"/>
            <a:ext cx="9885783" cy="1661993"/>
          </a:xfrm>
          <a:prstGeom prst="rect">
            <a:avLst/>
          </a:prstGeom>
          <a:noFill/>
        </p:spPr>
        <p:txBody>
          <a:bodyPr wrap="none" rtlCol="0">
            <a:spAutoFit/>
          </a:bodyPr>
          <a:lstStyle/>
          <a:p>
            <a:r>
              <a:rPr lang="en-US" altLang="en-US" sz="2800" dirty="0"/>
              <a:t>Each of the experimental outcomes is the intersection of 2 events. </a:t>
            </a:r>
          </a:p>
          <a:p>
            <a:r>
              <a:rPr lang="en-US" altLang="en-US" sz="2800" dirty="0"/>
              <a:t>For example, the probability of selecting a part from supplier 1</a:t>
            </a:r>
          </a:p>
          <a:p>
            <a:r>
              <a:rPr lang="en-US" altLang="en-US" sz="2800" dirty="0"/>
              <a:t> that is good is given by:</a:t>
            </a:r>
          </a:p>
          <a:p>
            <a:endParaRPr lang="en-US" dirty="0"/>
          </a:p>
        </p:txBody>
      </p:sp>
    </p:spTree>
    <p:extLst>
      <p:ext uri="{BB962C8B-B14F-4D97-AF65-F5344CB8AC3E}">
        <p14:creationId xmlns:p14="http://schemas.microsoft.com/office/powerpoint/2010/main" val="3636372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a:extLst>
              <a:ext uri="{FF2B5EF4-FFF2-40B4-BE49-F238E27FC236}">
                <a16:creationId xmlns:a16="http://schemas.microsoft.com/office/drawing/2014/main" id="{F25738AC-34B9-074D-A091-FD1B1890C6F1}"/>
              </a:ext>
            </a:extLst>
          </p:cNvPr>
          <p:cNvSpPr>
            <a:spLocks noGrp="1" noChangeArrowheads="1"/>
          </p:cNvSpPr>
          <p:nvPr>
            <p:ph type="title" sz="quarter"/>
          </p:nvPr>
        </p:nvSpPr>
        <p:spPr/>
        <p:txBody>
          <a:bodyPr/>
          <a:lstStyle/>
          <a:p>
            <a:r>
              <a:rPr lang="en-US" altLang="en-US" sz="3200" dirty="0">
                <a:solidFill>
                  <a:srgbClr val="CD0000"/>
                </a:solidFill>
              </a:rPr>
              <a:t>Probability Tree for Two-Supplier Example</a:t>
            </a:r>
          </a:p>
        </p:txBody>
      </p:sp>
      <p:graphicFrame>
        <p:nvGraphicFramePr>
          <p:cNvPr id="10277" name="Object 37">
            <a:extLst>
              <a:ext uri="{FF2B5EF4-FFF2-40B4-BE49-F238E27FC236}">
                <a16:creationId xmlns:a16="http://schemas.microsoft.com/office/drawing/2014/main" id="{4698391C-F32B-8C4E-AE15-9B2F2B95E7D4}"/>
              </a:ext>
            </a:extLst>
          </p:cNvPr>
          <p:cNvGraphicFramePr>
            <a:graphicFrameLocks noChangeAspect="1"/>
          </p:cNvGraphicFramePr>
          <p:nvPr>
            <p:ph sz="quarter" idx="1"/>
          </p:nvPr>
        </p:nvGraphicFramePr>
        <p:xfrm>
          <a:off x="7483476" y="2057400"/>
          <a:ext cx="3167063" cy="311150"/>
        </p:xfrm>
        <a:graphic>
          <a:graphicData uri="http://schemas.openxmlformats.org/presentationml/2006/ole">
            <mc:AlternateContent xmlns:mc="http://schemas.openxmlformats.org/markup-compatibility/2006">
              <mc:Choice xmlns:v="urn:schemas-microsoft-com:vml" Requires="v">
                <p:oleObj spid="_x0000_s185413" name="Equation" r:id="rId3" imgW="50609500" imgH="4978400" progId="Equation.3">
                  <p:embed/>
                </p:oleObj>
              </mc:Choice>
              <mc:Fallback>
                <p:oleObj name="Equation" r:id="rId3" imgW="50609500" imgH="4978400" progId="Equation.3">
                  <p:embed/>
                  <p:pic>
                    <p:nvPicPr>
                      <p:cNvPr id="10277" name="Object 37">
                        <a:extLst>
                          <a:ext uri="{FF2B5EF4-FFF2-40B4-BE49-F238E27FC236}">
                            <a16:creationId xmlns:a16="http://schemas.microsoft.com/office/drawing/2014/main" id="{4698391C-F32B-8C4E-AE15-9B2F2B95E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476" y="2057400"/>
                        <a:ext cx="3167063"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9" name="Object 39">
            <a:extLst>
              <a:ext uri="{FF2B5EF4-FFF2-40B4-BE49-F238E27FC236}">
                <a16:creationId xmlns:a16="http://schemas.microsoft.com/office/drawing/2014/main" id="{56288DA0-5F29-514C-8BDA-CC74CA6306A5}"/>
              </a:ext>
            </a:extLst>
          </p:cNvPr>
          <p:cNvGraphicFramePr>
            <a:graphicFrameLocks noChangeAspect="1"/>
          </p:cNvGraphicFramePr>
          <p:nvPr>
            <p:ph sz="quarter" idx="2"/>
          </p:nvPr>
        </p:nvGraphicFramePr>
        <p:xfrm>
          <a:off x="7485064" y="3429000"/>
          <a:ext cx="3163887" cy="312738"/>
        </p:xfrm>
        <a:graphic>
          <a:graphicData uri="http://schemas.openxmlformats.org/presentationml/2006/ole">
            <mc:AlternateContent xmlns:mc="http://schemas.openxmlformats.org/markup-compatibility/2006">
              <mc:Choice xmlns:v="urn:schemas-microsoft-com:vml" Requires="v">
                <p:oleObj spid="_x0000_s185414" name="Equation" r:id="rId5" imgW="50317400" imgH="4978400" progId="Equation.3">
                  <p:embed/>
                </p:oleObj>
              </mc:Choice>
              <mc:Fallback>
                <p:oleObj name="Equation" r:id="rId5" imgW="50317400" imgH="4978400" progId="Equation.3">
                  <p:embed/>
                  <p:pic>
                    <p:nvPicPr>
                      <p:cNvPr id="10279" name="Object 39">
                        <a:extLst>
                          <a:ext uri="{FF2B5EF4-FFF2-40B4-BE49-F238E27FC236}">
                            <a16:creationId xmlns:a16="http://schemas.microsoft.com/office/drawing/2014/main" id="{56288DA0-5F29-514C-8BDA-CC74CA6306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064" y="3429000"/>
                        <a:ext cx="3163887"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1" name="Object 41">
            <a:extLst>
              <a:ext uri="{FF2B5EF4-FFF2-40B4-BE49-F238E27FC236}">
                <a16:creationId xmlns:a16="http://schemas.microsoft.com/office/drawing/2014/main" id="{A5C9E858-5E17-5644-8123-4B6B20EE7558}"/>
              </a:ext>
            </a:extLst>
          </p:cNvPr>
          <p:cNvGraphicFramePr>
            <a:graphicFrameLocks noChangeAspect="1"/>
          </p:cNvGraphicFramePr>
          <p:nvPr>
            <p:ph sz="quarter" idx="3"/>
          </p:nvPr>
        </p:nvGraphicFramePr>
        <p:xfrm>
          <a:off x="7480301" y="4114800"/>
          <a:ext cx="3173413" cy="304800"/>
        </p:xfrm>
        <a:graphic>
          <a:graphicData uri="http://schemas.openxmlformats.org/presentationml/2006/ole">
            <mc:AlternateContent xmlns:mc="http://schemas.openxmlformats.org/markup-compatibility/2006">
              <mc:Choice xmlns:v="urn:schemas-microsoft-com:vml" Requires="v">
                <p:oleObj spid="_x0000_s185415" name="Equation" r:id="rId7" imgW="51790600" imgH="4978400" progId="Equation.3">
                  <p:embed/>
                </p:oleObj>
              </mc:Choice>
              <mc:Fallback>
                <p:oleObj name="Equation" r:id="rId7" imgW="51790600" imgH="4978400" progId="Equation.3">
                  <p:embed/>
                  <p:pic>
                    <p:nvPicPr>
                      <p:cNvPr id="10281" name="Object 41">
                        <a:extLst>
                          <a:ext uri="{FF2B5EF4-FFF2-40B4-BE49-F238E27FC236}">
                            <a16:creationId xmlns:a16="http://schemas.microsoft.com/office/drawing/2014/main" id="{A5C9E858-5E17-5644-8123-4B6B20EE75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0301" y="4114800"/>
                        <a:ext cx="31734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Line 5">
            <a:extLst>
              <a:ext uri="{FF2B5EF4-FFF2-40B4-BE49-F238E27FC236}">
                <a16:creationId xmlns:a16="http://schemas.microsoft.com/office/drawing/2014/main" id="{256D9FFA-1A06-3842-84E7-FA6F6D2CD7E0}"/>
              </a:ext>
            </a:extLst>
          </p:cNvPr>
          <p:cNvSpPr>
            <a:spLocks noChangeShapeType="1"/>
          </p:cNvSpPr>
          <p:nvPr/>
        </p:nvSpPr>
        <p:spPr bwMode="auto">
          <a:xfrm>
            <a:off x="4343400" y="1752600"/>
            <a:ext cx="0" cy="41910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6" name="Line 6">
            <a:extLst>
              <a:ext uri="{FF2B5EF4-FFF2-40B4-BE49-F238E27FC236}">
                <a16:creationId xmlns:a16="http://schemas.microsoft.com/office/drawing/2014/main" id="{91094A07-BB66-154F-AE14-F7D39E9A1F9E}"/>
              </a:ext>
            </a:extLst>
          </p:cNvPr>
          <p:cNvSpPr>
            <a:spLocks noChangeShapeType="1"/>
          </p:cNvSpPr>
          <p:nvPr/>
        </p:nvSpPr>
        <p:spPr bwMode="auto">
          <a:xfrm>
            <a:off x="7239000" y="1752600"/>
            <a:ext cx="0" cy="41910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8" name="Line 8">
            <a:extLst>
              <a:ext uri="{FF2B5EF4-FFF2-40B4-BE49-F238E27FC236}">
                <a16:creationId xmlns:a16="http://schemas.microsoft.com/office/drawing/2014/main" id="{7B822FF6-797C-514D-AF4E-BC4C5818CA61}"/>
              </a:ext>
            </a:extLst>
          </p:cNvPr>
          <p:cNvSpPr>
            <a:spLocks noChangeShapeType="1"/>
          </p:cNvSpPr>
          <p:nvPr/>
        </p:nvSpPr>
        <p:spPr bwMode="auto">
          <a:xfrm flipV="1">
            <a:off x="2133600" y="2895600"/>
            <a:ext cx="22098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9" name="Line 9">
            <a:extLst>
              <a:ext uri="{FF2B5EF4-FFF2-40B4-BE49-F238E27FC236}">
                <a16:creationId xmlns:a16="http://schemas.microsoft.com/office/drawing/2014/main" id="{C48CAF5E-7593-EF42-9CBF-07662D72C39D}"/>
              </a:ext>
            </a:extLst>
          </p:cNvPr>
          <p:cNvSpPr>
            <a:spLocks noChangeShapeType="1"/>
          </p:cNvSpPr>
          <p:nvPr/>
        </p:nvSpPr>
        <p:spPr bwMode="auto">
          <a:xfrm>
            <a:off x="2133600" y="3962400"/>
            <a:ext cx="22098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0" name="Oval 10">
            <a:extLst>
              <a:ext uri="{FF2B5EF4-FFF2-40B4-BE49-F238E27FC236}">
                <a16:creationId xmlns:a16="http://schemas.microsoft.com/office/drawing/2014/main" id="{D51D62AC-4EA0-1C4F-9A4D-C89EDB3A2914}"/>
              </a:ext>
            </a:extLst>
          </p:cNvPr>
          <p:cNvSpPr>
            <a:spLocks noChangeArrowheads="1"/>
          </p:cNvSpPr>
          <p:nvPr/>
        </p:nvSpPr>
        <p:spPr bwMode="auto">
          <a:xfrm>
            <a:off x="2057400" y="3886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1" name="Oval 11">
            <a:extLst>
              <a:ext uri="{FF2B5EF4-FFF2-40B4-BE49-F238E27FC236}">
                <a16:creationId xmlns:a16="http://schemas.microsoft.com/office/drawing/2014/main" id="{DD4083CF-5C7B-1A4F-AFF3-D943DD1528D2}"/>
              </a:ext>
            </a:extLst>
          </p:cNvPr>
          <p:cNvSpPr>
            <a:spLocks noChangeArrowheads="1"/>
          </p:cNvSpPr>
          <p:nvPr/>
        </p:nvSpPr>
        <p:spPr bwMode="auto">
          <a:xfrm>
            <a:off x="4267200" y="4724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2" name="Oval 12">
            <a:extLst>
              <a:ext uri="{FF2B5EF4-FFF2-40B4-BE49-F238E27FC236}">
                <a16:creationId xmlns:a16="http://schemas.microsoft.com/office/drawing/2014/main" id="{1025C946-5212-674A-8FE8-249364FAD8EF}"/>
              </a:ext>
            </a:extLst>
          </p:cNvPr>
          <p:cNvSpPr>
            <a:spLocks noChangeArrowheads="1"/>
          </p:cNvSpPr>
          <p:nvPr/>
        </p:nvSpPr>
        <p:spPr bwMode="auto">
          <a:xfrm>
            <a:off x="42672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3" name="Line 13">
            <a:extLst>
              <a:ext uri="{FF2B5EF4-FFF2-40B4-BE49-F238E27FC236}">
                <a16:creationId xmlns:a16="http://schemas.microsoft.com/office/drawing/2014/main" id="{CCE61CC2-52CC-0D48-9BF2-D61719E89175}"/>
              </a:ext>
            </a:extLst>
          </p:cNvPr>
          <p:cNvSpPr>
            <a:spLocks noChangeShapeType="1"/>
          </p:cNvSpPr>
          <p:nvPr/>
        </p:nvSpPr>
        <p:spPr bwMode="auto">
          <a:xfrm>
            <a:off x="4419600" y="2895600"/>
            <a:ext cx="2895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4" name="Line 14">
            <a:extLst>
              <a:ext uri="{FF2B5EF4-FFF2-40B4-BE49-F238E27FC236}">
                <a16:creationId xmlns:a16="http://schemas.microsoft.com/office/drawing/2014/main" id="{BB7728C0-3EF4-3B40-B1D7-9AB4C4F36213}"/>
              </a:ext>
            </a:extLst>
          </p:cNvPr>
          <p:cNvSpPr>
            <a:spLocks noChangeShapeType="1"/>
          </p:cNvSpPr>
          <p:nvPr/>
        </p:nvSpPr>
        <p:spPr bwMode="auto">
          <a:xfrm flipV="1">
            <a:off x="4419600" y="2133600"/>
            <a:ext cx="289560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5" name="Line 15">
            <a:extLst>
              <a:ext uri="{FF2B5EF4-FFF2-40B4-BE49-F238E27FC236}">
                <a16:creationId xmlns:a16="http://schemas.microsoft.com/office/drawing/2014/main" id="{97ED8607-C620-E04D-AC43-AF997062DDF6}"/>
              </a:ext>
            </a:extLst>
          </p:cNvPr>
          <p:cNvSpPr>
            <a:spLocks noChangeShapeType="1"/>
          </p:cNvSpPr>
          <p:nvPr/>
        </p:nvSpPr>
        <p:spPr bwMode="auto">
          <a:xfrm flipV="1">
            <a:off x="4419600" y="4267200"/>
            <a:ext cx="2819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6" name="Line 16">
            <a:extLst>
              <a:ext uri="{FF2B5EF4-FFF2-40B4-BE49-F238E27FC236}">
                <a16:creationId xmlns:a16="http://schemas.microsoft.com/office/drawing/2014/main" id="{2E07AF8E-C835-A544-86EF-625447643E13}"/>
              </a:ext>
            </a:extLst>
          </p:cNvPr>
          <p:cNvSpPr>
            <a:spLocks noChangeShapeType="1"/>
          </p:cNvSpPr>
          <p:nvPr/>
        </p:nvSpPr>
        <p:spPr bwMode="auto">
          <a:xfrm>
            <a:off x="4343400" y="4800600"/>
            <a:ext cx="2895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7" name="Oval 17">
            <a:extLst>
              <a:ext uri="{FF2B5EF4-FFF2-40B4-BE49-F238E27FC236}">
                <a16:creationId xmlns:a16="http://schemas.microsoft.com/office/drawing/2014/main" id="{110AF5DF-67C0-3C4E-B3BB-F594093E89A4}"/>
              </a:ext>
            </a:extLst>
          </p:cNvPr>
          <p:cNvSpPr>
            <a:spLocks noChangeArrowheads="1"/>
          </p:cNvSpPr>
          <p:nvPr/>
        </p:nvSpPr>
        <p:spPr bwMode="auto">
          <a:xfrm>
            <a:off x="7162800" y="205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8" name="Oval 18">
            <a:extLst>
              <a:ext uri="{FF2B5EF4-FFF2-40B4-BE49-F238E27FC236}">
                <a16:creationId xmlns:a16="http://schemas.microsoft.com/office/drawing/2014/main" id="{CD75BCC9-9824-7542-ADF2-EA480FFD8DA8}"/>
              </a:ext>
            </a:extLst>
          </p:cNvPr>
          <p:cNvSpPr>
            <a:spLocks noChangeArrowheads="1"/>
          </p:cNvSpPr>
          <p:nvPr/>
        </p:nvSpPr>
        <p:spPr bwMode="auto">
          <a:xfrm>
            <a:off x="7162800" y="3505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9" name="Oval 19">
            <a:extLst>
              <a:ext uri="{FF2B5EF4-FFF2-40B4-BE49-F238E27FC236}">
                <a16:creationId xmlns:a16="http://schemas.microsoft.com/office/drawing/2014/main" id="{78D7AB2A-CE8B-EE41-9047-6A0D4E62A42F}"/>
              </a:ext>
            </a:extLst>
          </p:cNvPr>
          <p:cNvSpPr>
            <a:spLocks noChangeArrowheads="1"/>
          </p:cNvSpPr>
          <p:nvPr/>
        </p:nvSpPr>
        <p:spPr bwMode="auto">
          <a:xfrm>
            <a:off x="7162800" y="4191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0" name="Oval 20">
            <a:extLst>
              <a:ext uri="{FF2B5EF4-FFF2-40B4-BE49-F238E27FC236}">
                <a16:creationId xmlns:a16="http://schemas.microsoft.com/office/drawing/2014/main" id="{917C2D45-BA2B-D341-9DAE-853D5F47B713}"/>
              </a:ext>
            </a:extLst>
          </p:cNvPr>
          <p:cNvSpPr>
            <a:spLocks noChangeArrowheads="1"/>
          </p:cNvSpPr>
          <p:nvPr/>
        </p:nvSpPr>
        <p:spPr bwMode="auto">
          <a:xfrm>
            <a:off x="71628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1" name="Text Box 21">
            <a:extLst>
              <a:ext uri="{FF2B5EF4-FFF2-40B4-BE49-F238E27FC236}">
                <a16:creationId xmlns:a16="http://schemas.microsoft.com/office/drawing/2014/main" id="{E49FDF27-2FF5-0D46-B85E-E5E6BB3C491F}"/>
              </a:ext>
            </a:extLst>
          </p:cNvPr>
          <p:cNvSpPr txBox="1">
            <a:spLocks noChangeArrowheads="1"/>
          </p:cNvSpPr>
          <p:nvPr/>
        </p:nvSpPr>
        <p:spPr bwMode="auto">
          <a:xfrm>
            <a:off x="2286000" y="129540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t>Step 1</a:t>
            </a:r>
            <a:br>
              <a:rPr lang="en-US" altLang="en-US" sz="2000"/>
            </a:br>
            <a:r>
              <a:rPr lang="en-US" altLang="en-US" sz="2000"/>
              <a:t>Supplier</a:t>
            </a:r>
          </a:p>
        </p:txBody>
      </p:sp>
      <p:sp>
        <p:nvSpPr>
          <p:cNvPr id="10262" name="Text Box 22">
            <a:extLst>
              <a:ext uri="{FF2B5EF4-FFF2-40B4-BE49-F238E27FC236}">
                <a16:creationId xmlns:a16="http://schemas.microsoft.com/office/drawing/2014/main" id="{33AE3209-ADEF-5342-836C-6253571B1CA9}"/>
              </a:ext>
            </a:extLst>
          </p:cNvPr>
          <p:cNvSpPr txBox="1">
            <a:spLocks noChangeArrowheads="1"/>
          </p:cNvSpPr>
          <p:nvPr/>
        </p:nvSpPr>
        <p:spPr bwMode="auto">
          <a:xfrm>
            <a:off x="4953000" y="114300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t>Step 2</a:t>
            </a:r>
            <a:br>
              <a:rPr lang="en-US" altLang="en-US" sz="2000"/>
            </a:br>
            <a:r>
              <a:rPr lang="en-US" altLang="en-US" sz="2000"/>
              <a:t>Condition</a:t>
            </a:r>
          </a:p>
        </p:txBody>
      </p:sp>
      <p:sp>
        <p:nvSpPr>
          <p:cNvPr id="10263" name="Text Box 23">
            <a:extLst>
              <a:ext uri="{FF2B5EF4-FFF2-40B4-BE49-F238E27FC236}">
                <a16:creationId xmlns:a16="http://schemas.microsoft.com/office/drawing/2014/main" id="{3E606E5B-24B1-8142-90C6-FF01F57878F8}"/>
              </a:ext>
            </a:extLst>
          </p:cNvPr>
          <p:cNvSpPr txBox="1">
            <a:spLocks noChangeArrowheads="1"/>
          </p:cNvSpPr>
          <p:nvPr/>
        </p:nvSpPr>
        <p:spPr bwMode="auto">
          <a:xfrm>
            <a:off x="7543800" y="1295401"/>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Probability of Outcome</a:t>
            </a:r>
          </a:p>
        </p:txBody>
      </p:sp>
      <p:sp>
        <p:nvSpPr>
          <p:cNvPr id="10264" name="Text Box 24">
            <a:extLst>
              <a:ext uri="{FF2B5EF4-FFF2-40B4-BE49-F238E27FC236}">
                <a16:creationId xmlns:a16="http://schemas.microsoft.com/office/drawing/2014/main" id="{EDFBFB7A-17BC-FC43-AE60-CE2DD65CF1E1}"/>
              </a:ext>
            </a:extLst>
          </p:cNvPr>
          <p:cNvSpPr txBox="1">
            <a:spLocks noChangeArrowheads="1"/>
          </p:cNvSpPr>
          <p:nvPr/>
        </p:nvSpPr>
        <p:spPr bwMode="auto">
          <a:xfrm>
            <a:off x="3048000" y="2743201"/>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P(A</a:t>
            </a:r>
            <a:r>
              <a:rPr lang="en-US" altLang="en-US" i="1" baseline="-25000"/>
              <a:t>1</a:t>
            </a:r>
            <a:r>
              <a:rPr lang="en-US" altLang="en-US"/>
              <a:t>)</a:t>
            </a:r>
          </a:p>
        </p:txBody>
      </p:sp>
      <p:sp>
        <p:nvSpPr>
          <p:cNvPr id="10265" name="Text Box 25">
            <a:extLst>
              <a:ext uri="{FF2B5EF4-FFF2-40B4-BE49-F238E27FC236}">
                <a16:creationId xmlns:a16="http://schemas.microsoft.com/office/drawing/2014/main" id="{9BE910CB-BDFD-4045-84E0-15968E711E64}"/>
              </a:ext>
            </a:extLst>
          </p:cNvPr>
          <p:cNvSpPr txBox="1">
            <a:spLocks noChangeArrowheads="1"/>
          </p:cNvSpPr>
          <p:nvPr/>
        </p:nvSpPr>
        <p:spPr bwMode="auto">
          <a:xfrm>
            <a:off x="3124200" y="4038601"/>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P(A</a:t>
            </a:r>
            <a:r>
              <a:rPr lang="en-US" altLang="en-US" i="1" baseline="-25000"/>
              <a:t>2</a:t>
            </a:r>
            <a:r>
              <a:rPr lang="en-US" altLang="en-US" i="1"/>
              <a:t>)</a:t>
            </a:r>
          </a:p>
        </p:txBody>
      </p:sp>
      <p:sp>
        <p:nvSpPr>
          <p:cNvPr id="10266" name="Text Box 26">
            <a:extLst>
              <a:ext uri="{FF2B5EF4-FFF2-40B4-BE49-F238E27FC236}">
                <a16:creationId xmlns:a16="http://schemas.microsoft.com/office/drawing/2014/main" id="{A67F4349-DCD2-C644-BDB5-99909206AF11}"/>
              </a:ext>
            </a:extLst>
          </p:cNvPr>
          <p:cNvSpPr txBox="1">
            <a:spLocks noChangeArrowheads="1"/>
          </p:cNvSpPr>
          <p:nvPr/>
        </p:nvSpPr>
        <p:spPr bwMode="auto">
          <a:xfrm>
            <a:off x="3276600" y="3352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.65</a:t>
            </a:r>
          </a:p>
        </p:txBody>
      </p:sp>
      <p:sp>
        <p:nvSpPr>
          <p:cNvPr id="10267" name="Text Box 27">
            <a:extLst>
              <a:ext uri="{FF2B5EF4-FFF2-40B4-BE49-F238E27FC236}">
                <a16:creationId xmlns:a16="http://schemas.microsoft.com/office/drawing/2014/main" id="{910BB267-DA38-AD44-97A9-E1907912BF35}"/>
              </a:ext>
            </a:extLst>
          </p:cNvPr>
          <p:cNvSpPr txBox="1">
            <a:spLocks noChangeArrowheads="1"/>
          </p:cNvSpPr>
          <p:nvPr/>
        </p:nvSpPr>
        <p:spPr bwMode="auto">
          <a:xfrm>
            <a:off x="3200400" y="46482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.35</a:t>
            </a:r>
          </a:p>
        </p:txBody>
      </p:sp>
      <p:sp>
        <p:nvSpPr>
          <p:cNvPr id="10268" name="Text Box 28">
            <a:extLst>
              <a:ext uri="{FF2B5EF4-FFF2-40B4-BE49-F238E27FC236}">
                <a16:creationId xmlns:a16="http://schemas.microsoft.com/office/drawing/2014/main" id="{F9931DCD-7084-BE43-97DD-49A23432BAC2}"/>
              </a:ext>
            </a:extLst>
          </p:cNvPr>
          <p:cNvSpPr txBox="1">
            <a:spLocks noChangeArrowheads="1"/>
          </p:cNvSpPr>
          <p:nvPr/>
        </p:nvSpPr>
        <p:spPr bwMode="auto">
          <a:xfrm>
            <a:off x="5334000" y="1981201"/>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P(G </a:t>
            </a:r>
            <a:r>
              <a:rPr lang="en-US" altLang="en-US" i="1">
                <a:cs typeface="Arial" panose="020B0604020202020204" pitchFamily="34" charset="0"/>
              </a:rPr>
              <a:t>|</a:t>
            </a:r>
            <a:r>
              <a:rPr lang="en-US" altLang="en-US" i="1"/>
              <a:t> A</a:t>
            </a:r>
            <a:r>
              <a:rPr lang="en-US" altLang="en-US" i="1" baseline="-25000"/>
              <a:t>1</a:t>
            </a:r>
            <a:r>
              <a:rPr lang="en-US" altLang="en-US" i="1"/>
              <a:t>)</a:t>
            </a:r>
          </a:p>
        </p:txBody>
      </p:sp>
      <p:sp>
        <p:nvSpPr>
          <p:cNvPr id="10269" name="Text Box 29">
            <a:extLst>
              <a:ext uri="{FF2B5EF4-FFF2-40B4-BE49-F238E27FC236}">
                <a16:creationId xmlns:a16="http://schemas.microsoft.com/office/drawing/2014/main" id="{CCADCF7A-40B0-4044-BF5C-3FAAE7294BCA}"/>
              </a:ext>
            </a:extLst>
          </p:cNvPr>
          <p:cNvSpPr txBox="1">
            <a:spLocks noChangeArrowheads="1"/>
          </p:cNvSpPr>
          <p:nvPr/>
        </p:nvSpPr>
        <p:spPr bwMode="auto">
          <a:xfrm>
            <a:off x="5791200" y="2895601"/>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P(B </a:t>
            </a:r>
            <a:r>
              <a:rPr lang="en-US" altLang="en-US" i="1">
                <a:cs typeface="Arial" panose="020B0604020202020204" pitchFamily="34" charset="0"/>
              </a:rPr>
              <a:t>|</a:t>
            </a:r>
            <a:r>
              <a:rPr lang="en-US" altLang="en-US" i="1"/>
              <a:t> A</a:t>
            </a:r>
            <a:r>
              <a:rPr lang="en-US" altLang="en-US" i="1" baseline="-25000"/>
              <a:t>2</a:t>
            </a:r>
            <a:r>
              <a:rPr lang="en-US" altLang="en-US" i="1"/>
              <a:t>)</a:t>
            </a:r>
          </a:p>
        </p:txBody>
      </p:sp>
      <p:sp>
        <p:nvSpPr>
          <p:cNvPr id="10270" name="Text Box 30">
            <a:extLst>
              <a:ext uri="{FF2B5EF4-FFF2-40B4-BE49-F238E27FC236}">
                <a16:creationId xmlns:a16="http://schemas.microsoft.com/office/drawing/2014/main" id="{D51ECC40-B7E5-584F-9085-170B164C17B9}"/>
              </a:ext>
            </a:extLst>
          </p:cNvPr>
          <p:cNvSpPr txBox="1">
            <a:spLocks noChangeArrowheads="1"/>
          </p:cNvSpPr>
          <p:nvPr/>
        </p:nvSpPr>
        <p:spPr bwMode="auto">
          <a:xfrm>
            <a:off x="6019800" y="4800601"/>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P(B </a:t>
            </a:r>
            <a:r>
              <a:rPr lang="en-US" altLang="en-US" i="1">
                <a:cs typeface="Arial" panose="020B0604020202020204" pitchFamily="34" charset="0"/>
              </a:rPr>
              <a:t>|</a:t>
            </a:r>
            <a:r>
              <a:rPr lang="en-US" altLang="en-US" i="1"/>
              <a:t> A</a:t>
            </a:r>
            <a:r>
              <a:rPr lang="en-US" altLang="en-US" i="1" baseline="-25000"/>
              <a:t>2</a:t>
            </a:r>
            <a:r>
              <a:rPr lang="en-US" altLang="en-US" i="1"/>
              <a:t>)</a:t>
            </a:r>
          </a:p>
        </p:txBody>
      </p:sp>
      <p:sp>
        <p:nvSpPr>
          <p:cNvPr id="10271" name="Text Box 31">
            <a:extLst>
              <a:ext uri="{FF2B5EF4-FFF2-40B4-BE49-F238E27FC236}">
                <a16:creationId xmlns:a16="http://schemas.microsoft.com/office/drawing/2014/main" id="{93D5CDCC-00A4-804F-A6E8-E0C9C6AF825E}"/>
              </a:ext>
            </a:extLst>
          </p:cNvPr>
          <p:cNvSpPr txBox="1">
            <a:spLocks noChangeArrowheads="1"/>
          </p:cNvSpPr>
          <p:nvPr/>
        </p:nvSpPr>
        <p:spPr bwMode="auto">
          <a:xfrm>
            <a:off x="5715000" y="3886201"/>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P(B </a:t>
            </a:r>
            <a:r>
              <a:rPr lang="en-US" altLang="en-US" i="1">
                <a:cs typeface="Arial" panose="020B0604020202020204" pitchFamily="34" charset="0"/>
              </a:rPr>
              <a:t>|</a:t>
            </a:r>
            <a:r>
              <a:rPr lang="en-US" altLang="en-US" i="1"/>
              <a:t> A</a:t>
            </a:r>
            <a:r>
              <a:rPr lang="en-US" altLang="en-US" i="1" baseline="-25000"/>
              <a:t>2</a:t>
            </a:r>
            <a:r>
              <a:rPr lang="en-US" altLang="en-US" i="1"/>
              <a:t>)</a:t>
            </a:r>
          </a:p>
        </p:txBody>
      </p:sp>
      <p:sp>
        <p:nvSpPr>
          <p:cNvPr id="10272" name="Text Box 32">
            <a:extLst>
              <a:ext uri="{FF2B5EF4-FFF2-40B4-BE49-F238E27FC236}">
                <a16:creationId xmlns:a16="http://schemas.microsoft.com/office/drawing/2014/main" id="{01363B70-ED05-8641-8C93-2285D89FEBD8}"/>
              </a:ext>
            </a:extLst>
          </p:cNvPr>
          <p:cNvSpPr txBox="1">
            <a:spLocks noChangeArrowheads="1"/>
          </p:cNvSpPr>
          <p:nvPr/>
        </p:nvSpPr>
        <p:spPr bwMode="auto">
          <a:xfrm>
            <a:off x="6248400" y="23622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.98</a:t>
            </a:r>
          </a:p>
        </p:txBody>
      </p:sp>
      <p:sp>
        <p:nvSpPr>
          <p:cNvPr id="10273" name="Text Box 33">
            <a:extLst>
              <a:ext uri="{FF2B5EF4-FFF2-40B4-BE49-F238E27FC236}">
                <a16:creationId xmlns:a16="http://schemas.microsoft.com/office/drawing/2014/main" id="{132AA1D1-7B93-844C-AFD4-D55393AF71C2}"/>
              </a:ext>
            </a:extLst>
          </p:cNvPr>
          <p:cNvSpPr txBox="1">
            <a:spLocks noChangeArrowheads="1"/>
          </p:cNvSpPr>
          <p:nvPr/>
        </p:nvSpPr>
        <p:spPr bwMode="auto">
          <a:xfrm>
            <a:off x="6477000" y="44196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.95</a:t>
            </a:r>
          </a:p>
        </p:txBody>
      </p:sp>
      <p:sp>
        <p:nvSpPr>
          <p:cNvPr id="10274" name="Text Box 34">
            <a:extLst>
              <a:ext uri="{FF2B5EF4-FFF2-40B4-BE49-F238E27FC236}">
                <a16:creationId xmlns:a16="http://schemas.microsoft.com/office/drawing/2014/main" id="{7D03E073-4A41-5B4F-9ACB-94CE5771BF34}"/>
              </a:ext>
            </a:extLst>
          </p:cNvPr>
          <p:cNvSpPr txBox="1">
            <a:spLocks noChangeArrowheads="1"/>
          </p:cNvSpPr>
          <p:nvPr/>
        </p:nvSpPr>
        <p:spPr bwMode="auto">
          <a:xfrm>
            <a:off x="5943600" y="3352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.02</a:t>
            </a:r>
          </a:p>
        </p:txBody>
      </p:sp>
      <p:sp>
        <p:nvSpPr>
          <p:cNvPr id="10275" name="Text Box 35">
            <a:extLst>
              <a:ext uri="{FF2B5EF4-FFF2-40B4-BE49-F238E27FC236}">
                <a16:creationId xmlns:a16="http://schemas.microsoft.com/office/drawing/2014/main" id="{B64E2B67-030D-9340-B298-B9DCF88D5042}"/>
              </a:ext>
            </a:extLst>
          </p:cNvPr>
          <p:cNvSpPr txBox="1">
            <a:spLocks noChangeArrowheads="1"/>
          </p:cNvSpPr>
          <p:nvPr/>
        </p:nvSpPr>
        <p:spPr bwMode="auto">
          <a:xfrm>
            <a:off x="6172200" y="5334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.05</a:t>
            </a:r>
          </a:p>
        </p:txBody>
      </p:sp>
      <p:graphicFrame>
        <p:nvGraphicFramePr>
          <p:cNvPr id="10283" name="Object 43">
            <a:extLst>
              <a:ext uri="{FF2B5EF4-FFF2-40B4-BE49-F238E27FC236}">
                <a16:creationId xmlns:a16="http://schemas.microsoft.com/office/drawing/2014/main" id="{34599C8F-5553-5D4B-946F-00D709B5942C}"/>
              </a:ext>
            </a:extLst>
          </p:cNvPr>
          <p:cNvGraphicFramePr>
            <a:graphicFrameLocks noChangeAspect="1"/>
          </p:cNvGraphicFramePr>
          <p:nvPr>
            <p:ph sz="quarter" idx="4"/>
          </p:nvPr>
        </p:nvGraphicFramePr>
        <p:xfrm>
          <a:off x="7402514" y="5145089"/>
          <a:ext cx="3254375" cy="314325"/>
        </p:xfrm>
        <a:graphic>
          <a:graphicData uri="http://schemas.openxmlformats.org/presentationml/2006/ole">
            <mc:AlternateContent xmlns:mc="http://schemas.openxmlformats.org/markup-compatibility/2006">
              <mc:Choice xmlns:v="urn:schemas-microsoft-com:vml" Requires="v">
                <p:oleObj spid="_x0000_s185416" name="Equation" r:id="rId9" imgW="51498500" imgH="4978400" progId="Equation.3">
                  <p:embed/>
                </p:oleObj>
              </mc:Choice>
              <mc:Fallback>
                <p:oleObj name="Equation" r:id="rId9" imgW="51498500" imgH="4978400" progId="Equation.3">
                  <p:embed/>
                  <p:pic>
                    <p:nvPicPr>
                      <p:cNvPr id="10283" name="Object 43">
                        <a:extLst>
                          <a:ext uri="{FF2B5EF4-FFF2-40B4-BE49-F238E27FC236}">
                            <a16:creationId xmlns:a16="http://schemas.microsoft.com/office/drawing/2014/main" id="{34599C8F-5553-5D4B-946F-00D709B594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2514" y="5145089"/>
                        <a:ext cx="32543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5634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6">
            <a:extLst>
              <a:ext uri="{FF2B5EF4-FFF2-40B4-BE49-F238E27FC236}">
                <a16:creationId xmlns:a16="http://schemas.microsoft.com/office/drawing/2014/main" id="{88D1F9D1-ADCD-FB41-B18E-942B7CEB7359}"/>
              </a:ext>
            </a:extLst>
          </p:cNvPr>
          <p:cNvSpPr txBox="1">
            <a:spLocks noChangeArrowheads="1"/>
          </p:cNvSpPr>
          <p:nvPr/>
        </p:nvSpPr>
        <p:spPr bwMode="auto">
          <a:xfrm>
            <a:off x="2209800" y="3124201"/>
            <a:ext cx="7696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We know from the law of conditional probability that:</a:t>
            </a:r>
          </a:p>
          <a:p>
            <a:pPr>
              <a:spcBef>
                <a:spcPct val="50000"/>
              </a:spcBef>
            </a:pPr>
            <a:endParaRPr lang="en-US" altLang="en-US" sz="2400"/>
          </a:p>
        </p:txBody>
      </p:sp>
      <p:graphicFrame>
        <p:nvGraphicFramePr>
          <p:cNvPr id="19463" name="Object 7">
            <a:extLst>
              <a:ext uri="{FF2B5EF4-FFF2-40B4-BE49-F238E27FC236}">
                <a16:creationId xmlns:a16="http://schemas.microsoft.com/office/drawing/2014/main" id="{537095DE-CE17-E842-9DF7-1CF47E6D8C16}"/>
              </a:ext>
            </a:extLst>
          </p:cNvPr>
          <p:cNvGraphicFramePr>
            <a:graphicFrameLocks noChangeAspect="1"/>
          </p:cNvGraphicFramePr>
          <p:nvPr/>
        </p:nvGraphicFramePr>
        <p:xfrm>
          <a:off x="4572000" y="3657600"/>
          <a:ext cx="3124200" cy="954088"/>
        </p:xfrm>
        <a:graphic>
          <a:graphicData uri="http://schemas.openxmlformats.org/presentationml/2006/ole">
            <mc:AlternateContent xmlns:mc="http://schemas.openxmlformats.org/markup-compatibility/2006">
              <mc:Choice xmlns:v="urn:schemas-microsoft-com:vml" Requires="v">
                <p:oleObj spid="_x0000_s186403" name="Equation" r:id="rId3" imgW="31597600" imgH="9652000" progId="Equation.3">
                  <p:embed/>
                </p:oleObj>
              </mc:Choice>
              <mc:Fallback>
                <p:oleObj name="Equation" r:id="rId3" imgW="31597600" imgH="9652000" progId="Equation.3">
                  <p:embed/>
                  <p:pic>
                    <p:nvPicPr>
                      <p:cNvPr id="19463" name="Object 7">
                        <a:extLst>
                          <a:ext uri="{FF2B5EF4-FFF2-40B4-BE49-F238E27FC236}">
                            <a16:creationId xmlns:a16="http://schemas.microsoft.com/office/drawing/2014/main" id="{537095DE-CE17-E842-9DF7-1CF47E6D8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657600"/>
                        <a:ext cx="31242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4" name="Text Box 8">
            <a:extLst>
              <a:ext uri="{FF2B5EF4-FFF2-40B4-BE49-F238E27FC236}">
                <a16:creationId xmlns:a16="http://schemas.microsoft.com/office/drawing/2014/main" id="{6AB0CF43-767B-3844-93B9-02FF7B51170B}"/>
              </a:ext>
            </a:extLst>
          </p:cNvPr>
          <p:cNvSpPr txBox="1">
            <a:spLocks noChangeArrowheads="1"/>
          </p:cNvSpPr>
          <p:nvPr/>
        </p:nvSpPr>
        <p:spPr bwMode="auto">
          <a:xfrm>
            <a:off x="2133600" y="46482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Observe from the probability tree that:</a:t>
            </a:r>
          </a:p>
        </p:txBody>
      </p:sp>
      <p:graphicFrame>
        <p:nvGraphicFramePr>
          <p:cNvPr id="19465" name="Object 9">
            <a:extLst>
              <a:ext uri="{FF2B5EF4-FFF2-40B4-BE49-F238E27FC236}">
                <a16:creationId xmlns:a16="http://schemas.microsoft.com/office/drawing/2014/main" id="{85027F03-B38C-E744-868B-472D2AF3775E}"/>
              </a:ext>
            </a:extLst>
          </p:cNvPr>
          <p:cNvGraphicFramePr>
            <a:graphicFrameLocks noChangeAspect="1"/>
          </p:cNvGraphicFramePr>
          <p:nvPr/>
        </p:nvGraphicFramePr>
        <p:xfrm>
          <a:off x="3962400" y="5411789"/>
          <a:ext cx="4038600" cy="511175"/>
        </p:xfrm>
        <a:graphic>
          <a:graphicData uri="http://schemas.openxmlformats.org/presentationml/2006/ole">
            <mc:AlternateContent xmlns:mc="http://schemas.openxmlformats.org/markup-compatibility/2006">
              <mc:Choice xmlns:v="urn:schemas-microsoft-com:vml" Requires="v">
                <p:oleObj spid="_x0000_s186404" name="Equation" r:id="rId5" imgW="39204900" imgH="4978400" progId="Equation.3">
                  <p:embed/>
                </p:oleObj>
              </mc:Choice>
              <mc:Fallback>
                <p:oleObj name="Equation" r:id="rId5" imgW="39204900" imgH="4978400" progId="Equation.3">
                  <p:embed/>
                  <p:pic>
                    <p:nvPicPr>
                      <p:cNvPr id="19465" name="Object 9">
                        <a:extLst>
                          <a:ext uri="{FF2B5EF4-FFF2-40B4-BE49-F238E27FC236}">
                            <a16:creationId xmlns:a16="http://schemas.microsoft.com/office/drawing/2014/main" id="{85027F03-B38C-E744-868B-472D2AF377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5411789"/>
                        <a:ext cx="40386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6" name="Text Box 10">
            <a:extLst>
              <a:ext uri="{FF2B5EF4-FFF2-40B4-BE49-F238E27FC236}">
                <a16:creationId xmlns:a16="http://schemas.microsoft.com/office/drawing/2014/main" id="{92C096BD-33D0-B74B-845E-156DB75C5B2D}"/>
              </a:ext>
            </a:extLst>
          </p:cNvPr>
          <p:cNvSpPr txBox="1">
            <a:spLocks noChangeArrowheads="1"/>
          </p:cNvSpPr>
          <p:nvPr/>
        </p:nvSpPr>
        <p:spPr bwMode="auto">
          <a:xfrm>
            <a:off x="8610600" y="388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(4.14)</a:t>
            </a:r>
          </a:p>
        </p:txBody>
      </p:sp>
      <p:sp>
        <p:nvSpPr>
          <p:cNvPr id="19467" name="Text Box 11">
            <a:extLst>
              <a:ext uri="{FF2B5EF4-FFF2-40B4-BE49-F238E27FC236}">
                <a16:creationId xmlns:a16="http://schemas.microsoft.com/office/drawing/2014/main" id="{05375B8A-07C5-BD46-B9F6-3EA98430E75D}"/>
              </a:ext>
            </a:extLst>
          </p:cNvPr>
          <p:cNvSpPr txBox="1">
            <a:spLocks noChangeArrowheads="1"/>
          </p:cNvSpPr>
          <p:nvPr/>
        </p:nvSpPr>
        <p:spPr bwMode="auto">
          <a:xfrm>
            <a:off x="8610600" y="5334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(4.15)</a:t>
            </a:r>
          </a:p>
        </p:txBody>
      </p:sp>
      <p:sp>
        <p:nvSpPr>
          <p:cNvPr id="2" name="TextBox 1">
            <a:extLst>
              <a:ext uri="{FF2B5EF4-FFF2-40B4-BE49-F238E27FC236}">
                <a16:creationId xmlns:a16="http://schemas.microsoft.com/office/drawing/2014/main" id="{FDC38067-F1B6-C54E-9250-F88C505AD46B}"/>
              </a:ext>
            </a:extLst>
          </p:cNvPr>
          <p:cNvSpPr txBox="1"/>
          <p:nvPr/>
        </p:nvSpPr>
        <p:spPr>
          <a:xfrm>
            <a:off x="981792" y="1010843"/>
            <a:ext cx="10304616" cy="1231106"/>
          </a:xfrm>
          <a:prstGeom prst="rect">
            <a:avLst/>
          </a:prstGeom>
          <a:noFill/>
        </p:spPr>
        <p:txBody>
          <a:bodyPr wrap="none" rtlCol="0">
            <a:spAutoFit/>
          </a:bodyPr>
          <a:lstStyle/>
          <a:p>
            <a:r>
              <a:rPr lang="en-US" altLang="en-US" sz="2800" dirty="0"/>
              <a:t>A bad part broke one of our machines—so we’re through for the day. </a:t>
            </a:r>
          </a:p>
          <a:p>
            <a:r>
              <a:rPr lang="en-US" altLang="en-US" sz="2800" dirty="0"/>
              <a:t>What is the probability the part came from suppler 1?</a:t>
            </a:r>
          </a:p>
          <a:p>
            <a:endParaRPr lang="en-US" dirty="0"/>
          </a:p>
        </p:txBody>
      </p:sp>
    </p:spTree>
    <p:extLst>
      <p:ext uri="{BB962C8B-B14F-4D97-AF65-F5344CB8AC3E}">
        <p14:creationId xmlns:p14="http://schemas.microsoft.com/office/powerpoint/2010/main" val="598275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Text Box 8">
            <a:extLst>
              <a:ext uri="{FF2B5EF4-FFF2-40B4-BE49-F238E27FC236}">
                <a16:creationId xmlns:a16="http://schemas.microsoft.com/office/drawing/2014/main" id="{3F858BF1-3B87-8341-AB10-8A17A52F6192}"/>
              </a:ext>
            </a:extLst>
          </p:cNvPr>
          <p:cNvSpPr txBox="1">
            <a:spLocks noChangeArrowheads="1"/>
          </p:cNvSpPr>
          <p:nvPr/>
        </p:nvSpPr>
        <p:spPr bwMode="auto">
          <a:xfrm>
            <a:off x="4495800" y="3048001"/>
            <a:ext cx="2743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That is:</a:t>
            </a:r>
          </a:p>
          <a:p>
            <a:pPr>
              <a:spcBef>
                <a:spcPct val="50000"/>
              </a:spcBef>
            </a:pPr>
            <a:endParaRPr lang="en-US" altLang="en-US" sz="2400"/>
          </a:p>
        </p:txBody>
      </p:sp>
      <p:graphicFrame>
        <p:nvGraphicFramePr>
          <p:cNvPr id="20489" name="Object 9">
            <a:extLst>
              <a:ext uri="{FF2B5EF4-FFF2-40B4-BE49-F238E27FC236}">
                <a16:creationId xmlns:a16="http://schemas.microsoft.com/office/drawing/2014/main" id="{DB1ABE9F-799F-2745-80EA-00B5CB37600D}"/>
              </a:ext>
            </a:extLst>
          </p:cNvPr>
          <p:cNvGraphicFramePr>
            <a:graphicFrameLocks noChangeAspect="1"/>
          </p:cNvGraphicFramePr>
          <p:nvPr/>
        </p:nvGraphicFramePr>
        <p:xfrm>
          <a:off x="2667000" y="4038600"/>
          <a:ext cx="5486400" cy="1182688"/>
        </p:xfrm>
        <a:graphic>
          <a:graphicData uri="http://schemas.openxmlformats.org/presentationml/2006/ole">
            <mc:AlternateContent xmlns:mc="http://schemas.openxmlformats.org/markup-compatibility/2006">
              <mc:Choice xmlns:v="urn:schemas-microsoft-com:vml" Requires="v">
                <p:oleObj spid="_x0000_s187410" name="Equation" r:id="rId3" imgW="48856900" imgH="10528300" progId="Equation.3">
                  <p:embed/>
                </p:oleObj>
              </mc:Choice>
              <mc:Fallback>
                <p:oleObj name="Equation" r:id="rId3" imgW="48856900" imgH="10528300" progId="Equation.3">
                  <p:embed/>
                  <p:pic>
                    <p:nvPicPr>
                      <p:cNvPr id="20489" name="Object 9">
                        <a:extLst>
                          <a:ext uri="{FF2B5EF4-FFF2-40B4-BE49-F238E27FC236}">
                            <a16:creationId xmlns:a16="http://schemas.microsoft.com/office/drawing/2014/main" id="{DB1ABE9F-799F-2745-80EA-00B5CB376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038600"/>
                        <a:ext cx="5486400" cy="118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0" name="Text Box 10">
            <a:extLst>
              <a:ext uri="{FF2B5EF4-FFF2-40B4-BE49-F238E27FC236}">
                <a16:creationId xmlns:a16="http://schemas.microsoft.com/office/drawing/2014/main" id="{0DDAF541-0445-4940-9097-29B0381B5CB0}"/>
              </a:ext>
            </a:extLst>
          </p:cNvPr>
          <p:cNvSpPr txBox="1">
            <a:spLocks noChangeArrowheads="1"/>
          </p:cNvSpPr>
          <p:nvPr/>
        </p:nvSpPr>
        <p:spPr bwMode="auto">
          <a:xfrm>
            <a:off x="8610600" y="4343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(4.16)</a:t>
            </a:r>
          </a:p>
        </p:txBody>
      </p:sp>
      <p:sp>
        <p:nvSpPr>
          <p:cNvPr id="2" name="TextBox 1">
            <a:extLst>
              <a:ext uri="{FF2B5EF4-FFF2-40B4-BE49-F238E27FC236}">
                <a16:creationId xmlns:a16="http://schemas.microsoft.com/office/drawing/2014/main" id="{0C3E0904-8362-4D46-A1E3-58636B8C8F61}"/>
              </a:ext>
            </a:extLst>
          </p:cNvPr>
          <p:cNvSpPr txBox="1"/>
          <p:nvPr/>
        </p:nvSpPr>
        <p:spPr>
          <a:xfrm>
            <a:off x="888024" y="890708"/>
            <a:ext cx="9958752" cy="1661993"/>
          </a:xfrm>
          <a:prstGeom prst="rect">
            <a:avLst/>
          </a:prstGeom>
          <a:noFill/>
        </p:spPr>
        <p:txBody>
          <a:bodyPr wrap="none" rtlCol="0">
            <a:spAutoFit/>
          </a:bodyPr>
          <a:lstStyle/>
          <a:p>
            <a:r>
              <a:rPr lang="en-US" altLang="en-US" sz="2800" dirty="0"/>
              <a:t>The probability of selecting a bad part is found by adding together  </a:t>
            </a:r>
          </a:p>
          <a:p>
            <a:r>
              <a:rPr lang="en-US" altLang="en-US" sz="2800" dirty="0"/>
              <a:t>the probability of selecting a bad part from supplier 1 and the </a:t>
            </a:r>
          </a:p>
          <a:p>
            <a:r>
              <a:rPr lang="en-US" altLang="en-US" sz="2800" dirty="0"/>
              <a:t>probability of selecting bad part from supplier 2.</a:t>
            </a:r>
          </a:p>
          <a:p>
            <a:endParaRPr lang="en-US" dirty="0"/>
          </a:p>
        </p:txBody>
      </p:sp>
    </p:spTree>
    <p:extLst>
      <p:ext uri="{BB962C8B-B14F-4D97-AF65-F5344CB8AC3E}">
        <p14:creationId xmlns:p14="http://schemas.microsoft.com/office/powerpoint/2010/main" val="64504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normAutofit lnSpcReduction="10000"/>
          </a:bodyPr>
          <a:lstStyle/>
          <a:p>
            <a:pPr marL="0" indent="0">
              <a:buNone/>
            </a:pPr>
            <a:r>
              <a:rPr lang="en-US" dirty="0">
                <a:latin typeface="+mj-lt"/>
              </a:rPr>
              <a:t>The probability of an event equals the number of times it happens divided by the number of opportunities.</a:t>
            </a:r>
          </a:p>
          <a:p>
            <a:pPr marL="0" indent="0">
              <a:buNone/>
            </a:pPr>
            <a:r>
              <a:rPr lang="en-US" dirty="0">
                <a:latin typeface="+mj-lt"/>
              </a:rPr>
              <a:t>These numbers can be determined by experiment or by knowledge of the system.</a:t>
            </a:r>
          </a:p>
          <a:p>
            <a:pPr marL="0" indent="0">
              <a:buNone/>
            </a:pPr>
            <a:r>
              <a:rPr lang="en-US" dirty="0">
                <a:latin typeface="+mj-lt"/>
              </a:rPr>
              <a:t>For instance, rolling a die (singular of dice).  The chance of rolling a 2 is 1/6, because there is a 2 on one face and a total of 6 faces.  So, assuming the die is balanced, a 2 will come up 1 time in 6.</a:t>
            </a:r>
          </a:p>
          <a:p>
            <a:pPr marL="0" indent="0">
              <a:buNone/>
            </a:pPr>
            <a:r>
              <a:rPr lang="en-US" dirty="0">
                <a:latin typeface="+mj-lt"/>
              </a:rPr>
              <a:t>It is also possible to determine probability by experiment: if the die were unbalanced (loaded = cheating), you could roll it hundreds or thousands of times to get the actual probability of getting a 2.  For a fair die, the experimentally determined number should be quite close to 1/6, especially with many rolls. </a:t>
            </a:r>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Tree>
    <p:extLst>
      <p:ext uri="{BB962C8B-B14F-4D97-AF65-F5344CB8AC3E}">
        <p14:creationId xmlns:p14="http://schemas.microsoft.com/office/powerpoint/2010/main" val="4096546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a:extLst>
              <a:ext uri="{FF2B5EF4-FFF2-40B4-BE49-F238E27FC236}">
                <a16:creationId xmlns:a16="http://schemas.microsoft.com/office/drawing/2014/main" id="{76723D43-18CD-BC4F-8851-ACCAC4ABBCEC}"/>
              </a:ext>
            </a:extLst>
          </p:cNvPr>
          <p:cNvSpPr>
            <a:spLocks noGrp="1" noChangeArrowheads="1"/>
          </p:cNvSpPr>
          <p:nvPr>
            <p:ph type="title"/>
          </p:nvPr>
        </p:nvSpPr>
        <p:spPr/>
        <p:txBody>
          <a:bodyPr/>
          <a:lstStyle/>
          <a:p>
            <a:r>
              <a:rPr lang="en-US" altLang="en-US" dirty="0">
                <a:solidFill>
                  <a:srgbClr val="CD0000"/>
                </a:solidFill>
              </a:rPr>
              <a:t>Bayes’ Theorem for 2 events</a:t>
            </a:r>
          </a:p>
        </p:txBody>
      </p:sp>
      <p:graphicFrame>
        <p:nvGraphicFramePr>
          <p:cNvPr id="21510" name="Object 6">
            <a:extLst>
              <a:ext uri="{FF2B5EF4-FFF2-40B4-BE49-F238E27FC236}">
                <a16:creationId xmlns:a16="http://schemas.microsoft.com/office/drawing/2014/main" id="{6889E7A2-4FED-F344-BE8D-52EB9A8D6092}"/>
              </a:ext>
            </a:extLst>
          </p:cNvPr>
          <p:cNvGraphicFramePr>
            <a:graphicFrameLocks noChangeAspect="1"/>
          </p:cNvGraphicFramePr>
          <p:nvPr>
            <p:ph sz="half" idx="1"/>
          </p:nvPr>
        </p:nvGraphicFramePr>
        <p:xfrm>
          <a:off x="3200400" y="3074989"/>
          <a:ext cx="5943600" cy="949325"/>
        </p:xfrm>
        <a:graphic>
          <a:graphicData uri="http://schemas.openxmlformats.org/presentationml/2006/ole">
            <mc:AlternateContent xmlns:mc="http://schemas.openxmlformats.org/markup-compatibility/2006">
              <mc:Choice xmlns:v="urn:schemas-microsoft-com:vml" Requires="v">
                <p:oleObj spid="_x0000_s188451" name="Equation" r:id="rId3" imgW="62318900" imgH="9944100" progId="Equation.3">
                  <p:embed/>
                </p:oleObj>
              </mc:Choice>
              <mc:Fallback>
                <p:oleObj name="Equation" r:id="rId3" imgW="62318900" imgH="9944100" progId="Equation.3">
                  <p:embed/>
                  <p:pic>
                    <p:nvPicPr>
                      <p:cNvPr id="21510" name="Object 6">
                        <a:extLst>
                          <a:ext uri="{FF2B5EF4-FFF2-40B4-BE49-F238E27FC236}">
                            <a16:creationId xmlns:a16="http://schemas.microsoft.com/office/drawing/2014/main" id="{6889E7A2-4FED-F344-BE8D-52EB9A8D6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074989"/>
                        <a:ext cx="59436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9" name="Text Box 5">
            <a:extLst>
              <a:ext uri="{FF2B5EF4-FFF2-40B4-BE49-F238E27FC236}">
                <a16:creationId xmlns:a16="http://schemas.microsoft.com/office/drawing/2014/main" id="{99F4CF88-F75E-824E-B8D2-9B66B4DE868A}"/>
              </a:ext>
            </a:extLst>
          </p:cNvPr>
          <p:cNvSpPr txBox="1">
            <a:spLocks noChangeArrowheads="1"/>
          </p:cNvSpPr>
          <p:nvPr/>
        </p:nvSpPr>
        <p:spPr bwMode="auto">
          <a:xfrm>
            <a:off x="2438400" y="1447801"/>
            <a:ext cx="754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   By substituting equations (4.15) and (4.16) into (4.14), and writing a similar result for </a:t>
            </a:r>
            <a:r>
              <a:rPr lang="en-US" altLang="en-US" sz="2400" i="1"/>
              <a:t>P(B </a:t>
            </a:r>
            <a:r>
              <a:rPr lang="en-US" altLang="en-US" sz="2400" i="1">
                <a:cs typeface="Arial" panose="020B0604020202020204" pitchFamily="34" charset="0"/>
              </a:rPr>
              <a:t>| A</a:t>
            </a:r>
            <a:r>
              <a:rPr lang="en-US" altLang="en-US" sz="2400" i="1" baseline="-25000">
                <a:cs typeface="Arial" panose="020B0604020202020204" pitchFamily="34" charset="0"/>
              </a:rPr>
              <a:t>2</a:t>
            </a:r>
            <a:r>
              <a:rPr lang="en-US" altLang="en-US" sz="2400" i="1">
                <a:cs typeface="Arial" panose="020B0604020202020204" pitchFamily="34" charset="0"/>
              </a:rPr>
              <a:t>),</a:t>
            </a:r>
            <a:r>
              <a:rPr lang="en-US" altLang="en-US" sz="2400">
                <a:cs typeface="Arial" panose="020B0604020202020204" pitchFamily="34" charset="0"/>
              </a:rPr>
              <a:t> we obtain Bayes’ theorem for the 2 event case:</a:t>
            </a:r>
          </a:p>
        </p:txBody>
      </p:sp>
      <p:graphicFrame>
        <p:nvGraphicFramePr>
          <p:cNvPr id="21512" name="Object 8">
            <a:extLst>
              <a:ext uri="{FF2B5EF4-FFF2-40B4-BE49-F238E27FC236}">
                <a16:creationId xmlns:a16="http://schemas.microsoft.com/office/drawing/2014/main" id="{EE0AB2FB-CCC9-7F4A-8C40-9980478BEE84}"/>
              </a:ext>
            </a:extLst>
          </p:cNvPr>
          <p:cNvGraphicFramePr>
            <a:graphicFrameLocks noChangeAspect="1"/>
          </p:cNvGraphicFramePr>
          <p:nvPr>
            <p:ph sz="half" idx="2"/>
          </p:nvPr>
        </p:nvGraphicFramePr>
        <p:xfrm>
          <a:off x="3124200" y="4327526"/>
          <a:ext cx="6096000" cy="969963"/>
        </p:xfrm>
        <a:graphic>
          <a:graphicData uri="http://schemas.openxmlformats.org/presentationml/2006/ole">
            <mc:AlternateContent xmlns:mc="http://schemas.openxmlformats.org/markup-compatibility/2006">
              <mc:Choice xmlns:v="urn:schemas-microsoft-com:vml" Requires="v">
                <p:oleObj spid="_x0000_s188452" name="Equation" r:id="rId5" imgW="62611000" imgH="9944100" progId="Equation.3">
                  <p:embed/>
                </p:oleObj>
              </mc:Choice>
              <mc:Fallback>
                <p:oleObj name="Equation" r:id="rId5" imgW="62611000" imgH="9944100" progId="Equation.3">
                  <p:embed/>
                  <p:pic>
                    <p:nvPicPr>
                      <p:cNvPr id="21512" name="Object 8">
                        <a:extLst>
                          <a:ext uri="{FF2B5EF4-FFF2-40B4-BE49-F238E27FC236}">
                            <a16:creationId xmlns:a16="http://schemas.microsoft.com/office/drawing/2014/main" id="{EE0AB2FB-CCC9-7F4A-8C40-9980478BEE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327526"/>
                        <a:ext cx="6096000"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5077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a:extLst>
              <a:ext uri="{FF2B5EF4-FFF2-40B4-BE49-F238E27FC236}">
                <a16:creationId xmlns:a16="http://schemas.microsoft.com/office/drawing/2014/main" id="{D56143F1-4D56-6A47-99EB-C4B3A75E4AC2}"/>
              </a:ext>
            </a:extLst>
          </p:cNvPr>
          <p:cNvSpPr>
            <a:spLocks noGrp="1" noChangeArrowheads="1"/>
          </p:cNvSpPr>
          <p:nvPr>
            <p:ph type="title"/>
          </p:nvPr>
        </p:nvSpPr>
        <p:spPr/>
        <p:txBody>
          <a:bodyPr/>
          <a:lstStyle/>
          <a:p>
            <a:r>
              <a:rPr lang="en-US" altLang="en-US" dirty="0">
                <a:solidFill>
                  <a:srgbClr val="CD0000"/>
                </a:solidFill>
              </a:rPr>
              <a:t>Bayes Math</a:t>
            </a:r>
          </a:p>
        </p:txBody>
      </p:sp>
      <p:graphicFrame>
        <p:nvGraphicFramePr>
          <p:cNvPr id="25606" name="Object 6">
            <a:extLst>
              <a:ext uri="{FF2B5EF4-FFF2-40B4-BE49-F238E27FC236}">
                <a16:creationId xmlns:a16="http://schemas.microsoft.com/office/drawing/2014/main" id="{5904BF31-9CF8-0B4E-A201-1D7B9527321B}"/>
              </a:ext>
            </a:extLst>
          </p:cNvPr>
          <p:cNvGraphicFramePr>
            <a:graphicFrameLocks noChangeAspect="1"/>
          </p:cNvGraphicFramePr>
          <p:nvPr>
            <p:ph sz="half" idx="1"/>
          </p:nvPr>
        </p:nvGraphicFramePr>
        <p:xfrm>
          <a:off x="3505200" y="1374775"/>
          <a:ext cx="5410200" cy="1727200"/>
        </p:xfrm>
        <a:graphic>
          <a:graphicData uri="http://schemas.openxmlformats.org/presentationml/2006/ole">
            <mc:AlternateContent xmlns:mc="http://schemas.openxmlformats.org/markup-compatibility/2006">
              <mc:Choice xmlns:v="urn:schemas-microsoft-com:vml" Requires="v">
                <p:oleObj spid="_x0000_s189475" name="Equation" r:id="rId3" imgW="62318900" imgH="19900900" progId="Equation.3">
                  <p:embed/>
                </p:oleObj>
              </mc:Choice>
              <mc:Fallback>
                <p:oleObj name="Equation" r:id="rId3" imgW="62318900" imgH="19900900" progId="Equation.3">
                  <p:embed/>
                  <p:pic>
                    <p:nvPicPr>
                      <p:cNvPr id="25606" name="Object 6">
                        <a:extLst>
                          <a:ext uri="{FF2B5EF4-FFF2-40B4-BE49-F238E27FC236}">
                            <a16:creationId xmlns:a16="http://schemas.microsoft.com/office/drawing/2014/main" id="{5904BF31-9CF8-0B4E-A201-1D7B95273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374775"/>
                        <a:ext cx="5410200"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8" name="Object 8">
            <a:extLst>
              <a:ext uri="{FF2B5EF4-FFF2-40B4-BE49-F238E27FC236}">
                <a16:creationId xmlns:a16="http://schemas.microsoft.com/office/drawing/2014/main" id="{CCA36507-C58A-EA45-ACB5-E527E5C5D852}"/>
              </a:ext>
            </a:extLst>
          </p:cNvPr>
          <p:cNvGraphicFramePr>
            <a:graphicFrameLocks noChangeAspect="1"/>
          </p:cNvGraphicFramePr>
          <p:nvPr>
            <p:ph sz="half" idx="2"/>
          </p:nvPr>
        </p:nvGraphicFramePr>
        <p:xfrm>
          <a:off x="3352800" y="3581400"/>
          <a:ext cx="5638800" cy="1792288"/>
        </p:xfrm>
        <a:graphic>
          <a:graphicData uri="http://schemas.openxmlformats.org/presentationml/2006/ole">
            <mc:AlternateContent xmlns:mc="http://schemas.openxmlformats.org/markup-compatibility/2006">
              <mc:Choice xmlns:v="urn:schemas-microsoft-com:vml" Requires="v">
                <p:oleObj spid="_x0000_s189476" name="Equation" r:id="rId5" imgW="62611000" imgH="19900900" progId="Equation.3">
                  <p:embed/>
                </p:oleObj>
              </mc:Choice>
              <mc:Fallback>
                <p:oleObj name="Equation" r:id="rId5" imgW="62611000" imgH="19900900" progId="Equation.3">
                  <p:embed/>
                  <p:pic>
                    <p:nvPicPr>
                      <p:cNvPr id="25608" name="Object 8">
                        <a:extLst>
                          <a:ext uri="{FF2B5EF4-FFF2-40B4-BE49-F238E27FC236}">
                            <a16:creationId xmlns:a16="http://schemas.microsoft.com/office/drawing/2014/main" id="{CCA36507-C58A-EA45-ACB5-E527E5C5D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581400"/>
                        <a:ext cx="5638800" cy="179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90499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a:extLst>
              <a:ext uri="{FF2B5EF4-FFF2-40B4-BE49-F238E27FC236}">
                <a16:creationId xmlns:a16="http://schemas.microsoft.com/office/drawing/2014/main" id="{55F7FCED-1C9B-3F45-BC0D-00C0050FAAF9}"/>
              </a:ext>
            </a:extLst>
          </p:cNvPr>
          <p:cNvSpPr>
            <a:spLocks noGrp="1" noChangeArrowheads="1"/>
          </p:cNvSpPr>
          <p:nvPr>
            <p:ph type="title"/>
          </p:nvPr>
        </p:nvSpPr>
        <p:spPr/>
        <p:txBody>
          <a:bodyPr/>
          <a:lstStyle/>
          <a:p>
            <a:r>
              <a:rPr lang="en-US" altLang="en-US" dirty="0">
                <a:solidFill>
                  <a:srgbClr val="CD0000"/>
                </a:solidFill>
              </a:rPr>
              <a:t>Bayes’ Theorem</a:t>
            </a:r>
          </a:p>
        </p:txBody>
      </p:sp>
      <p:graphicFrame>
        <p:nvGraphicFramePr>
          <p:cNvPr id="30725" name="Object 5">
            <a:extLst>
              <a:ext uri="{FF2B5EF4-FFF2-40B4-BE49-F238E27FC236}">
                <a16:creationId xmlns:a16="http://schemas.microsoft.com/office/drawing/2014/main" id="{F1AF048F-DD6A-404A-924C-B7C01B65CB52}"/>
              </a:ext>
            </a:extLst>
          </p:cNvPr>
          <p:cNvGraphicFramePr>
            <a:graphicFrameLocks noChangeAspect="1"/>
          </p:cNvGraphicFramePr>
          <p:nvPr>
            <p:ph idx="1"/>
          </p:nvPr>
        </p:nvGraphicFramePr>
        <p:xfrm>
          <a:off x="1905000" y="2209801"/>
          <a:ext cx="8229600" cy="887413"/>
        </p:xfrm>
        <a:graphic>
          <a:graphicData uri="http://schemas.openxmlformats.org/presentationml/2006/ole">
            <mc:AlternateContent xmlns:mc="http://schemas.openxmlformats.org/markup-compatibility/2006">
              <mc:Choice xmlns:v="urn:schemas-microsoft-com:vml" Requires="v">
                <p:oleObj spid="_x0000_s190482" name="Equation" r:id="rId3" imgW="92163900" imgH="9944100" progId="Equation.3">
                  <p:embed/>
                </p:oleObj>
              </mc:Choice>
              <mc:Fallback>
                <p:oleObj name="Equation" r:id="rId3" imgW="92163900" imgH="9944100" progId="Equation.3">
                  <p:embed/>
                  <p:pic>
                    <p:nvPicPr>
                      <p:cNvPr id="30725" name="Object 5">
                        <a:extLst>
                          <a:ext uri="{FF2B5EF4-FFF2-40B4-BE49-F238E27FC236}">
                            <a16:creationId xmlns:a16="http://schemas.microsoft.com/office/drawing/2014/main" id="{F1AF048F-DD6A-404A-924C-B7C01B65C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09801"/>
                        <a:ext cx="8229600"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02994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a:extLst>
              <a:ext uri="{FF2B5EF4-FFF2-40B4-BE49-F238E27FC236}">
                <a16:creationId xmlns:a16="http://schemas.microsoft.com/office/drawing/2014/main" id="{26592997-C3DE-994E-9D85-E2D25EF92FD9}"/>
              </a:ext>
            </a:extLst>
          </p:cNvPr>
          <p:cNvSpPr>
            <a:spLocks noGrp="1" noChangeArrowheads="1"/>
          </p:cNvSpPr>
          <p:nvPr>
            <p:ph type="title"/>
          </p:nvPr>
        </p:nvSpPr>
        <p:spPr/>
        <p:txBody>
          <a:bodyPr/>
          <a:lstStyle/>
          <a:p>
            <a:r>
              <a:rPr lang="en-US" altLang="en-US" sz="3200" dirty="0">
                <a:solidFill>
                  <a:srgbClr val="CD0000"/>
                </a:solidFill>
              </a:rPr>
              <a:t>Tabular Approach to Bayes’ Theorem—</a:t>
            </a:r>
            <a:br>
              <a:rPr lang="en-US" altLang="en-US" sz="3200" dirty="0">
                <a:solidFill>
                  <a:srgbClr val="CD0000"/>
                </a:solidFill>
              </a:rPr>
            </a:br>
            <a:r>
              <a:rPr lang="en-US" altLang="en-US" sz="3200" dirty="0">
                <a:solidFill>
                  <a:srgbClr val="CD0000"/>
                </a:solidFill>
              </a:rPr>
              <a:t>2-Supplier Problem</a:t>
            </a:r>
          </a:p>
        </p:txBody>
      </p:sp>
      <p:graphicFrame>
        <p:nvGraphicFramePr>
          <p:cNvPr id="38032" name="Group 144">
            <a:extLst>
              <a:ext uri="{FF2B5EF4-FFF2-40B4-BE49-F238E27FC236}">
                <a16:creationId xmlns:a16="http://schemas.microsoft.com/office/drawing/2014/main" id="{37E5B63F-E218-6F49-88D8-B5471F828929}"/>
              </a:ext>
            </a:extLst>
          </p:cNvPr>
          <p:cNvGraphicFramePr>
            <a:graphicFrameLocks noGrp="1"/>
          </p:cNvGraphicFramePr>
          <p:nvPr>
            <p:ph idx="1"/>
          </p:nvPr>
        </p:nvGraphicFramePr>
        <p:xfrm>
          <a:off x="1981201" y="1600200"/>
          <a:ext cx="8321675" cy="3965258"/>
        </p:xfrm>
        <a:graphic>
          <a:graphicData uri="http://schemas.openxmlformats.org/drawingml/2006/table">
            <a:tbl>
              <a:tblPr/>
              <a:tblGrid>
                <a:gridCol w="960438">
                  <a:extLst>
                    <a:ext uri="{9D8B030D-6E8A-4147-A177-3AD203B41FA5}">
                      <a16:colId xmlns:a16="http://schemas.microsoft.com/office/drawing/2014/main" val="3573333224"/>
                    </a:ext>
                  </a:extLst>
                </a:gridCol>
                <a:gridCol w="1800225">
                  <a:extLst>
                    <a:ext uri="{9D8B030D-6E8A-4147-A177-3AD203B41FA5}">
                      <a16:colId xmlns:a16="http://schemas.microsoft.com/office/drawing/2014/main" val="2776542315"/>
                    </a:ext>
                  </a:extLst>
                </a:gridCol>
                <a:gridCol w="1879600">
                  <a:extLst>
                    <a:ext uri="{9D8B030D-6E8A-4147-A177-3AD203B41FA5}">
                      <a16:colId xmlns:a16="http://schemas.microsoft.com/office/drawing/2014/main" val="2682652509"/>
                    </a:ext>
                  </a:extLst>
                </a:gridCol>
                <a:gridCol w="1724025">
                  <a:extLst>
                    <a:ext uri="{9D8B030D-6E8A-4147-A177-3AD203B41FA5}">
                      <a16:colId xmlns:a16="http://schemas.microsoft.com/office/drawing/2014/main" val="1109962310"/>
                    </a:ext>
                  </a:extLst>
                </a:gridCol>
                <a:gridCol w="1957387">
                  <a:extLst>
                    <a:ext uri="{9D8B030D-6E8A-4147-A177-3AD203B41FA5}">
                      <a16:colId xmlns:a16="http://schemas.microsoft.com/office/drawing/2014/main" val="4210918219"/>
                    </a:ext>
                  </a:extLst>
                </a:gridCol>
              </a:tblGrid>
              <a:tr h="9048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Events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chemeClr val="tx1"/>
                          </a:solidFill>
                          <a:effectLst/>
                          <a:latin typeface="Arial" panose="020B0604020202020204" pitchFamily="34" charset="0"/>
                        </a:rPr>
                        <a:t>A</a:t>
                      </a:r>
                      <a:r>
                        <a:rPr kumimoji="0" lang="en-US" altLang="en-US" sz="2000" b="1" i="1" u="none" strike="noStrike" cap="none" normalizeH="0" baseline="-25000">
                          <a:ln>
                            <a:noFill/>
                          </a:ln>
                          <a:solidFill>
                            <a:schemeClr val="tx1"/>
                          </a:solidFill>
                          <a:effectLst/>
                          <a:latin typeface="Arial" panose="020B0604020202020204" pitchFamily="34" charset="0"/>
                        </a:rPr>
                        <a:t>i</a:t>
                      </a:r>
                      <a:endParaRPr kumimoji="0" lang="en-US" altLang="en-US" sz="2000" b="1" i="1"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(2)</a:t>
                      </a:r>
                      <a:br>
                        <a:rPr kumimoji="0" lang="en-US" altLang="en-US" sz="2000" b="1" i="0" u="none" strike="noStrike" cap="none" normalizeH="0" baseline="0">
                          <a:ln>
                            <a:noFill/>
                          </a:ln>
                          <a:solidFill>
                            <a:schemeClr val="tx1"/>
                          </a:solidFill>
                          <a:effectLst/>
                          <a:latin typeface="Arial" panose="020B0604020202020204" pitchFamily="34" charset="0"/>
                        </a:rPr>
                      </a:br>
                      <a:r>
                        <a:rPr kumimoji="0" lang="en-US" altLang="en-US" sz="2000" b="0" i="0" u="none" strike="noStrike" cap="none" normalizeH="0" baseline="0">
                          <a:ln>
                            <a:noFill/>
                          </a:ln>
                          <a:solidFill>
                            <a:schemeClr val="tx1"/>
                          </a:solidFill>
                          <a:effectLst/>
                          <a:latin typeface="Arial" panose="020B0604020202020204" pitchFamily="34" charset="0"/>
                        </a:rPr>
                        <a:t>Prior Probabilities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chemeClr val="tx1"/>
                          </a:solidFill>
                          <a:effectLst/>
                          <a:latin typeface="Arial" panose="020B0604020202020204" pitchFamily="34" charset="0"/>
                        </a:rPr>
                        <a:t>P(A</a:t>
                      </a:r>
                      <a:r>
                        <a:rPr kumimoji="0" lang="en-US" altLang="en-US" sz="2000" b="1" i="1" u="none" strike="noStrike" cap="none" normalizeH="0" baseline="-25000">
                          <a:ln>
                            <a:noFill/>
                          </a:ln>
                          <a:solidFill>
                            <a:schemeClr val="tx1"/>
                          </a:solidFill>
                          <a:effectLst/>
                          <a:latin typeface="Arial" panose="020B0604020202020204" pitchFamily="34" charset="0"/>
                        </a:rPr>
                        <a:t>i</a:t>
                      </a:r>
                      <a:r>
                        <a:rPr kumimoji="0" lang="en-US" altLang="en-US" sz="2000" b="1" i="1"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Conditional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Probabilities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chemeClr val="tx1"/>
                          </a:solidFill>
                          <a:effectLst/>
                          <a:latin typeface="Arial" panose="020B0604020202020204" pitchFamily="34" charset="0"/>
                        </a:rPr>
                        <a:t>P(B | A</a:t>
                      </a:r>
                      <a:r>
                        <a:rPr kumimoji="0" lang="en-US" altLang="en-US" sz="2000" b="1" i="1" u="none" strike="noStrike" cap="none" normalizeH="0" baseline="-25000">
                          <a:ln>
                            <a:noFill/>
                          </a:ln>
                          <a:solidFill>
                            <a:schemeClr val="tx1"/>
                          </a:solidFill>
                          <a:effectLst/>
                          <a:latin typeface="Arial" panose="020B0604020202020204" pitchFamily="34" charset="0"/>
                        </a:rPr>
                        <a:t>1</a:t>
                      </a:r>
                      <a:r>
                        <a:rPr kumimoji="0" lang="en-US" altLang="en-US" sz="2000" b="1" i="1" u="none" strike="noStrike" cap="none" normalizeH="0" baseline="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Joint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Probabilities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chemeClr val="tx1"/>
                          </a:solidFill>
                          <a:effectLst/>
                          <a:latin typeface="Arial" panose="020B0604020202020204" pitchFamily="34" charset="0"/>
                        </a:rPr>
                        <a:t>P(A</a:t>
                      </a:r>
                      <a:r>
                        <a:rPr kumimoji="0" lang="en-US" altLang="en-US" sz="2000" b="1" i="1" u="none" strike="noStrike" cap="none" normalizeH="0" baseline="-25000">
                          <a:ln>
                            <a:noFill/>
                          </a:ln>
                          <a:solidFill>
                            <a:schemeClr val="tx1"/>
                          </a:solidFill>
                          <a:effectLst/>
                          <a:latin typeface="Arial" panose="020B0604020202020204" pitchFamily="34" charset="0"/>
                        </a:rPr>
                        <a:t>i </a:t>
                      </a:r>
                      <a:r>
                        <a:rPr kumimoji="0" lang="en-US" altLang="en-US" sz="2000" b="1" i="1" u="none" strike="noStrike" cap="none" normalizeH="0" baseline="0">
                          <a:ln>
                            <a:noFill/>
                          </a:ln>
                          <a:solidFill>
                            <a:schemeClr val="tx1"/>
                          </a:solidFill>
                          <a:effectLst/>
                          <a:latin typeface="Arial" panose="020B0604020202020204" pitchFamily="34" charset="0"/>
                          <a:cs typeface="Arial" panose="020B0604020202020204" pitchFamily="34" charset="0"/>
                        </a:rPr>
                        <a:t>∩ 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Posterior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Probabilities</a:t>
                      </a:r>
                      <a:br>
                        <a:rPr kumimoji="0" lang="en-US" altLang="en-US" sz="2000" b="0" i="0" u="none" strike="noStrike" cap="none" normalizeH="0" baseline="0">
                          <a:ln>
                            <a:noFill/>
                          </a:ln>
                          <a:solidFill>
                            <a:schemeClr val="tx1"/>
                          </a:solidFill>
                          <a:effectLst/>
                          <a:latin typeface="Arial" panose="020B0604020202020204" pitchFamily="34" charset="0"/>
                        </a:rPr>
                      </a:br>
                      <a:r>
                        <a:rPr kumimoji="0" lang="en-US" altLang="en-US" sz="2000" b="1" i="1" u="none" strike="noStrike" cap="none" normalizeH="0" baseline="0">
                          <a:ln>
                            <a:noFill/>
                          </a:ln>
                          <a:solidFill>
                            <a:schemeClr val="tx1"/>
                          </a:solidFill>
                          <a:effectLst/>
                          <a:latin typeface="Arial" panose="020B0604020202020204" pitchFamily="34" charset="0"/>
                        </a:rPr>
                        <a:t>P(A</a:t>
                      </a:r>
                      <a:r>
                        <a:rPr kumimoji="0" lang="en-US" altLang="en-US" sz="2000" b="1" i="1" u="none" strike="noStrike" cap="none" normalizeH="0" baseline="-25000">
                          <a:ln>
                            <a:noFill/>
                          </a:ln>
                          <a:solidFill>
                            <a:schemeClr val="tx1"/>
                          </a:solidFill>
                          <a:effectLst/>
                          <a:latin typeface="Arial" panose="020B0604020202020204" pitchFamily="34" charset="0"/>
                        </a:rPr>
                        <a:t>i </a:t>
                      </a:r>
                      <a:r>
                        <a:rPr kumimoji="0" lang="en-US" altLang="en-US" sz="2000" b="1" i="1" u="none" strike="noStrike" cap="none" normalizeH="0" baseline="0">
                          <a:ln>
                            <a:noFill/>
                          </a:ln>
                          <a:solidFill>
                            <a:schemeClr val="tx1"/>
                          </a:solidFill>
                          <a:effectLst/>
                          <a:latin typeface="Arial" panose="020B0604020202020204" pitchFamily="34" charset="0"/>
                        </a:rPr>
                        <a:t>|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486851721"/>
                  </a:ext>
                </a:extLst>
              </a:tr>
              <a:tr h="9048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1" u="none" strike="noStrike" cap="none" normalizeH="0" baseline="0">
                          <a:ln>
                            <a:noFill/>
                          </a:ln>
                          <a:solidFill>
                            <a:schemeClr val="tx1"/>
                          </a:solidFill>
                          <a:effectLst/>
                          <a:latin typeface="Arial" panose="020B0604020202020204" pitchFamily="34" charset="0"/>
                        </a:rPr>
                        <a:t>A</a:t>
                      </a:r>
                      <a:r>
                        <a:rPr kumimoji="0" lang="en-US" altLang="en-US" sz="2400" b="0" i="1" u="none" strike="noStrike" cap="none" normalizeH="0" baseline="-25000">
                          <a:ln>
                            <a:noFill/>
                          </a:ln>
                          <a:solidFill>
                            <a:schemeClr val="tx1"/>
                          </a:solidFill>
                          <a:effectLst/>
                          <a:latin typeface="Arial" panose="020B0604020202020204" pitchFamily="34" charset="0"/>
                        </a:rPr>
                        <a:t>1</a:t>
                      </a:r>
                      <a:endParaRPr kumimoji="0" lang="en-US" altLang="en-US" sz="2400" b="0" i="1"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.0130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a:t>
                      </a:r>
                      <a:r>
                        <a:rPr kumimoji="0" lang="en-US" altLang="en-US" sz="2400" b="0" i="0" u="none" strike="noStrike" cap="none" normalizeH="0" baseline="0">
                          <a:ln>
                            <a:noFill/>
                          </a:ln>
                          <a:solidFill>
                            <a:schemeClr val="tx1"/>
                          </a:solidFill>
                          <a:effectLst/>
                          <a:latin typeface="Arial" panose="020B0604020202020204" pitchFamily="34" charset="0"/>
                        </a:rPr>
                        <a:t>0130/.0305=.4262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1561587"/>
                  </a:ext>
                </a:extLst>
              </a:tr>
              <a:tr h="9064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1" u="none" strike="noStrike" cap="none" normalizeH="0" baseline="0">
                          <a:ln>
                            <a:noFill/>
                          </a:ln>
                          <a:solidFill>
                            <a:schemeClr val="tx1"/>
                          </a:solidFill>
                          <a:effectLst/>
                          <a:latin typeface="Arial" panose="020B0604020202020204" pitchFamily="34" charset="0"/>
                        </a:rPr>
                        <a:t>A</a:t>
                      </a:r>
                      <a:r>
                        <a:rPr kumimoji="0" lang="en-US" altLang="en-US" sz="2400" b="0" i="1" u="none" strike="noStrike" cap="none" normalizeH="0" baseline="-25000">
                          <a:ln>
                            <a:noFill/>
                          </a:ln>
                          <a:solidFill>
                            <a:schemeClr val="tx1"/>
                          </a:solidFill>
                          <a:effectLst/>
                          <a:latin typeface="Arial" panose="020B0604020202020204" pitchFamily="34" charset="0"/>
                        </a:rPr>
                        <a:t>2</a:t>
                      </a:r>
                      <a:endParaRPr kumimoji="0" lang="en-US" altLang="en-US" sz="2400" b="0" i="1"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.0175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.0175/.0305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=.5738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76110193"/>
                  </a:ext>
                </a:extLst>
              </a:tr>
              <a:tr h="660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1.00</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P(B)=.0305</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1.0000</a:t>
                      </a:r>
                    </a:p>
                  </a:txBody>
                  <a:tcP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724706442"/>
                  </a:ext>
                </a:extLst>
              </a:tr>
            </a:tbl>
          </a:graphicData>
        </a:graphic>
      </p:graphicFrame>
    </p:spTree>
    <p:extLst>
      <p:ext uri="{BB962C8B-B14F-4D97-AF65-F5344CB8AC3E}">
        <p14:creationId xmlns:p14="http://schemas.microsoft.com/office/powerpoint/2010/main" val="3083754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a:extLst>
              <a:ext uri="{FF2B5EF4-FFF2-40B4-BE49-F238E27FC236}">
                <a16:creationId xmlns:a16="http://schemas.microsoft.com/office/drawing/2014/main" id="{55F7FCED-1C9B-3F45-BC0D-00C0050FAAF9}"/>
              </a:ext>
            </a:extLst>
          </p:cNvPr>
          <p:cNvSpPr>
            <a:spLocks noGrp="1" noChangeArrowheads="1"/>
          </p:cNvSpPr>
          <p:nvPr>
            <p:ph type="title"/>
          </p:nvPr>
        </p:nvSpPr>
        <p:spPr/>
        <p:txBody>
          <a:bodyPr/>
          <a:lstStyle/>
          <a:p>
            <a:r>
              <a:rPr lang="en-US" dirty="0">
                <a:solidFill>
                  <a:srgbClr val="CD0000"/>
                </a:solidFill>
              </a:rPr>
              <a:t>How Bayes Theorem works</a:t>
            </a:r>
            <a:endParaRPr lang="en-US" altLang="en-US" dirty="0">
              <a:solidFill>
                <a:srgbClr val="CD0000"/>
              </a:solidFill>
            </a:endParaRPr>
          </a:p>
        </p:txBody>
      </p:sp>
      <p:sp>
        <p:nvSpPr>
          <p:cNvPr id="4" name="TextBox 3">
            <a:extLst>
              <a:ext uri="{FF2B5EF4-FFF2-40B4-BE49-F238E27FC236}">
                <a16:creationId xmlns:a16="http://schemas.microsoft.com/office/drawing/2014/main" id="{28D8B02A-C41B-884F-BD1B-CE72F850ABDA}"/>
              </a:ext>
            </a:extLst>
          </p:cNvPr>
          <p:cNvSpPr txBox="1"/>
          <p:nvPr/>
        </p:nvSpPr>
        <p:spPr>
          <a:xfrm>
            <a:off x="1072139" y="5455920"/>
            <a:ext cx="10281661" cy="861774"/>
          </a:xfrm>
          <a:prstGeom prst="rect">
            <a:avLst/>
          </a:prstGeom>
          <a:noFill/>
        </p:spPr>
        <p:txBody>
          <a:bodyPr wrap="none" rtlCol="0">
            <a:spAutoFit/>
          </a:bodyPr>
          <a:lstStyle/>
          <a:p>
            <a:r>
              <a:rPr lang="en-US" sz="3200" dirty="0"/>
              <a:t>How Bayes Theorem works </a:t>
            </a:r>
            <a:r>
              <a:rPr lang="en-US" sz="3200" dirty="0">
                <a:hlinkClick r:id="rId2"/>
              </a:rPr>
              <a:t>https://youtu.be/5NMxiOGL39M</a:t>
            </a:r>
            <a:endParaRPr lang="en-US" sz="3200" dirty="0"/>
          </a:p>
          <a:p>
            <a:endParaRPr lang="en-US" dirty="0"/>
          </a:p>
        </p:txBody>
      </p:sp>
      <p:pic>
        <p:nvPicPr>
          <p:cNvPr id="6" name="Picture 5">
            <a:extLst>
              <a:ext uri="{FF2B5EF4-FFF2-40B4-BE49-F238E27FC236}">
                <a16:creationId xmlns:a16="http://schemas.microsoft.com/office/drawing/2014/main" id="{C7CD8F64-C17B-EE48-8CE6-E7CAFDAB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00" y="1618010"/>
            <a:ext cx="7387048" cy="3621979"/>
          </a:xfrm>
          <a:prstGeom prst="rect">
            <a:avLst/>
          </a:prstGeom>
        </p:spPr>
      </p:pic>
    </p:spTree>
    <p:extLst>
      <p:ext uri="{BB962C8B-B14F-4D97-AF65-F5344CB8AC3E}">
        <p14:creationId xmlns:p14="http://schemas.microsoft.com/office/powerpoint/2010/main" val="2300109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a:extLst>
              <a:ext uri="{FF2B5EF4-FFF2-40B4-BE49-F238E27FC236}">
                <a16:creationId xmlns:a16="http://schemas.microsoft.com/office/drawing/2014/main" id="{55F7FCED-1C9B-3F45-BC0D-00C0050FAAF9}"/>
              </a:ext>
            </a:extLst>
          </p:cNvPr>
          <p:cNvSpPr>
            <a:spLocks noGrp="1" noChangeArrowheads="1"/>
          </p:cNvSpPr>
          <p:nvPr>
            <p:ph type="title"/>
          </p:nvPr>
        </p:nvSpPr>
        <p:spPr>
          <a:xfrm>
            <a:off x="838200" y="217895"/>
            <a:ext cx="10515600" cy="1325563"/>
          </a:xfrm>
        </p:spPr>
        <p:txBody>
          <a:bodyPr/>
          <a:lstStyle/>
          <a:p>
            <a:r>
              <a:rPr lang="en-US" dirty="0">
                <a:solidFill>
                  <a:srgbClr val="CD0000"/>
                </a:solidFill>
              </a:rPr>
              <a:t>Bayes Theorem and Hidden Markov Models</a:t>
            </a:r>
            <a:endParaRPr lang="en-US" altLang="en-US" dirty="0">
              <a:solidFill>
                <a:srgbClr val="CD0000"/>
              </a:solidFill>
            </a:endParaRPr>
          </a:p>
        </p:txBody>
      </p:sp>
      <p:sp>
        <p:nvSpPr>
          <p:cNvPr id="2" name="TextBox 1">
            <a:extLst>
              <a:ext uri="{FF2B5EF4-FFF2-40B4-BE49-F238E27FC236}">
                <a16:creationId xmlns:a16="http://schemas.microsoft.com/office/drawing/2014/main" id="{D153D794-5342-4341-86BE-B5A3EB23CAB0}"/>
              </a:ext>
            </a:extLst>
          </p:cNvPr>
          <p:cNvSpPr txBox="1"/>
          <p:nvPr/>
        </p:nvSpPr>
        <p:spPr>
          <a:xfrm>
            <a:off x="599976" y="5692656"/>
            <a:ext cx="10992048" cy="800219"/>
          </a:xfrm>
          <a:prstGeom prst="rect">
            <a:avLst/>
          </a:prstGeom>
          <a:noFill/>
        </p:spPr>
        <p:txBody>
          <a:bodyPr wrap="none" rtlCol="0">
            <a:spAutoFit/>
          </a:bodyPr>
          <a:lstStyle/>
          <a:p>
            <a:r>
              <a:rPr lang="en-US" sz="2800" dirty="0"/>
              <a:t>Bayes Theorem and Hidden Markov Models </a:t>
            </a:r>
            <a:r>
              <a:rPr lang="en-US" sz="2800" dirty="0">
                <a:hlinkClick r:id="rId2"/>
              </a:rPr>
              <a:t>https://youtu.be/kqSzLo9fenk</a:t>
            </a:r>
            <a:endParaRPr lang="en-US" sz="2800" dirty="0"/>
          </a:p>
          <a:p>
            <a:endParaRPr lang="en-US" dirty="0"/>
          </a:p>
        </p:txBody>
      </p:sp>
      <p:pic>
        <p:nvPicPr>
          <p:cNvPr id="4" name="Picture 3">
            <a:extLst>
              <a:ext uri="{FF2B5EF4-FFF2-40B4-BE49-F238E27FC236}">
                <a16:creationId xmlns:a16="http://schemas.microsoft.com/office/drawing/2014/main" id="{A1121517-3B96-354A-8108-1DE92537E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320" y="1544093"/>
            <a:ext cx="7589520" cy="3769813"/>
          </a:xfrm>
          <a:prstGeom prst="rect">
            <a:avLst/>
          </a:prstGeom>
        </p:spPr>
      </p:pic>
    </p:spTree>
    <p:extLst>
      <p:ext uri="{BB962C8B-B14F-4D97-AF65-F5344CB8AC3E}">
        <p14:creationId xmlns:p14="http://schemas.microsoft.com/office/powerpoint/2010/main" val="2848988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81844" y="179388"/>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A note about independence</a:t>
            </a:r>
          </a:p>
        </p:txBody>
      </p:sp>
      <p:sp>
        <p:nvSpPr>
          <p:cNvPr id="58371" name="Rectangle 3"/>
          <p:cNvSpPr>
            <a:spLocks noGrp="1" noChangeArrowheads="1"/>
          </p:cNvSpPr>
          <p:nvPr>
            <p:ph type="body" idx="1"/>
          </p:nvPr>
        </p:nvSpPr>
        <p:spPr>
          <a:xfrm>
            <a:off x="1752600" y="1371600"/>
            <a:ext cx="8574088" cy="3886200"/>
          </a:xfrm>
        </p:spPr>
        <p:txBody>
          <a:bodyPr/>
          <a:lstStyle/>
          <a:p>
            <a:pPr eaLnBrk="1" hangingPunct="1"/>
            <a:r>
              <a:rPr lang="en-US" altLang="en-US" dirty="0">
                <a:latin typeface="+mj-lt"/>
                <a:ea typeface="ＭＳ Ｐゴシック" panose="020B0600070205080204" pitchFamily="34" charset="-128"/>
              </a:rPr>
              <a:t>Assume A and B are Boolean Random Variables. Then</a:t>
            </a:r>
          </a:p>
          <a:p>
            <a:pPr algn="ctr" eaLnBrk="1" hangingPunct="1">
              <a:buFontTx/>
              <a:buNone/>
            </a:pP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A and B are independent</a:t>
            </a:r>
            <a:r>
              <a:rPr lang="ja-JP" altLang="en-US" dirty="0">
                <a:latin typeface="+mj-lt"/>
                <a:ea typeface="ＭＳ Ｐゴシック" panose="020B0600070205080204" pitchFamily="34" charset="-128"/>
              </a:rPr>
              <a:t>”</a:t>
            </a:r>
            <a:endParaRPr lang="en-US" altLang="ja-JP" dirty="0">
              <a:latin typeface="+mj-lt"/>
              <a:ea typeface="ＭＳ Ｐゴシック" panose="020B0600070205080204" pitchFamily="34" charset="-128"/>
            </a:endParaRPr>
          </a:p>
          <a:p>
            <a:pPr eaLnBrk="1" hangingPunct="1">
              <a:buFontTx/>
              <a:buNone/>
            </a:pPr>
            <a:r>
              <a:rPr lang="en-US" altLang="en-US" dirty="0">
                <a:latin typeface="+mj-lt"/>
                <a:ea typeface="ＭＳ Ｐゴシック" panose="020B0600070205080204" pitchFamily="34" charset="-128"/>
              </a:rPr>
              <a:t>if and only if</a:t>
            </a:r>
          </a:p>
          <a:p>
            <a:pPr algn="ctr" eaLnBrk="1" hangingPunct="1">
              <a:buFontTx/>
              <a:buNone/>
            </a:pPr>
            <a:r>
              <a:rPr lang="en-US" altLang="en-US" dirty="0">
                <a:latin typeface="+mj-lt"/>
                <a:ea typeface="ＭＳ Ｐゴシック" panose="020B0600070205080204" pitchFamily="34" charset="-128"/>
              </a:rPr>
              <a:t>P(A|B) = P(A)</a:t>
            </a:r>
          </a:p>
          <a:p>
            <a:pPr algn="ctr" eaLnBrk="1" hangingPunct="1">
              <a:buFontTx/>
              <a:buNone/>
            </a:pPr>
            <a:endParaRPr lang="en-US" altLang="en-US" dirty="0">
              <a:latin typeface="+mj-lt"/>
              <a:ea typeface="ＭＳ Ｐゴシック" panose="020B0600070205080204" pitchFamily="34" charset="-128"/>
            </a:endParaRPr>
          </a:p>
          <a:p>
            <a:pPr eaLnBrk="1" hangingPunct="1"/>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A and B are independent</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 is often notated as</a:t>
            </a:r>
          </a:p>
          <a:p>
            <a:pPr eaLnBrk="1" hangingPunct="1"/>
            <a:endParaRPr lang="en-US" altLang="en-US" dirty="0">
              <a:ea typeface="ＭＳ Ｐゴシック" panose="020B0600070205080204" pitchFamily="34" charset="-128"/>
            </a:endParaRPr>
          </a:p>
        </p:txBody>
      </p:sp>
      <p:graphicFrame>
        <p:nvGraphicFramePr>
          <p:cNvPr id="58372" name="Object 2"/>
          <p:cNvGraphicFramePr>
            <a:graphicFrameLocks noChangeAspect="1"/>
          </p:cNvGraphicFramePr>
          <p:nvPr/>
        </p:nvGraphicFramePr>
        <p:xfrm>
          <a:off x="3124200" y="5486401"/>
          <a:ext cx="1760538" cy="695325"/>
        </p:xfrm>
        <a:graphic>
          <a:graphicData uri="http://schemas.openxmlformats.org/presentationml/2006/ole">
            <mc:AlternateContent xmlns:mc="http://schemas.openxmlformats.org/markup-compatibility/2006">
              <mc:Choice xmlns:v="urn:schemas-microsoft-com:vml" Requires="v">
                <p:oleObj spid="_x0000_s81963" name="Equation" r:id="rId4" imgW="419100" imgH="165100" progId="Equation.3">
                  <p:embed/>
                </p:oleObj>
              </mc:Choice>
              <mc:Fallback>
                <p:oleObj name="Equation" r:id="rId4" imgW="419100" imgH="165100" progId="Equation.3">
                  <p:embed/>
                  <p:pic>
                    <p:nvPicPr>
                      <p:cNvPr id="5837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5486401"/>
                        <a:ext cx="1760538"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356956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Independence Theorems</a:t>
            </a:r>
          </a:p>
        </p:txBody>
      </p:sp>
      <p:sp>
        <p:nvSpPr>
          <p:cNvPr id="60419" name="Rectangle 3"/>
          <p:cNvSpPr>
            <a:spLocks noGrp="1" noChangeArrowheads="1"/>
          </p:cNvSpPr>
          <p:nvPr>
            <p:ph type="body" sz="half" idx="1"/>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P(A^B)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P(A) P(B)</a:t>
            </a:r>
          </a:p>
        </p:txBody>
      </p:sp>
      <p:sp>
        <p:nvSpPr>
          <p:cNvPr id="60420" name="Rectangle 4"/>
          <p:cNvSpPr>
            <a:spLocks noGrp="1" noChangeArrowheads="1"/>
          </p:cNvSpPr>
          <p:nvPr>
            <p:ph type="body" sz="half" idx="2"/>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P(B|A)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P(B)</a:t>
            </a:r>
            <a:endParaRPr lang="en-US" altLang="en-US" dirty="0">
              <a:ea typeface="ＭＳ Ｐゴシック" panose="020B0600070205080204" pitchFamily="34" charset="-128"/>
            </a:endParaRPr>
          </a:p>
        </p:txBody>
      </p:sp>
      <p:sp>
        <p:nvSpPr>
          <p:cNvPr id="60421" name="Line 5"/>
          <p:cNvSpPr>
            <a:spLocks noChangeShapeType="1"/>
          </p:cNvSpPr>
          <p:nvPr/>
        </p:nvSpPr>
        <p:spPr bwMode="auto">
          <a:xfrm>
            <a:off x="6096000" y="1447800"/>
            <a:ext cx="0" cy="49530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extLst>
      <p:ext uri="{BB962C8B-B14F-4D97-AF65-F5344CB8AC3E}">
        <p14:creationId xmlns:p14="http://schemas.microsoft.com/office/powerpoint/2010/main" val="1479506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62000" y="122237"/>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Independence Theorems</a:t>
            </a:r>
          </a:p>
        </p:txBody>
      </p:sp>
      <p:sp>
        <p:nvSpPr>
          <p:cNvPr id="61443" name="Rectangle 3"/>
          <p:cNvSpPr>
            <a:spLocks noGrp="1" noChangeArrowheads="1"/>
          </p:cNvSpPr>
          <p:nvPr>
            <p:ph type="body" sz="half" idx="1"/>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P(~A|B)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P(~A)</a:t>
            </a:r>
          </a:p>
        </p:txBody>
      </p:sp>
      <p:sp>
        <p:nvSpPr>
          <p:cNvPr id="61444" name="Rectangle 4"/>
          <p:cNvSpPr>
            <a:spLocks noGrp="1" noChangeArrowheads="1"/>
          </p:cNvSpPr>
          <p:nvPr>
            <p:ph type="body" sz="half" idx="2"/>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P(A|~B)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P(A)</a:t>
            </a:r>
            <a:endParaRPr lang="en-US" altLang="en-US" dirty="0">
              <a:ea typeface="ＭＳ Ｐゴシック" panose="020B0600070205080204" pitchFamily="34" charset="-128"/>
            </a:endParaRPr>
          </a:p>
        </p:txBody>
      </p:sp>
      <p:sp>
        <p:nvSpPr>
          <p:cNvPr id="61445" name="Line 5"/>
          <p:cNvSpPr>
            <a:spLocks noChangeShapeType="1"/>
          </p:cNvSpPr>
          <p:nvPr/>
        </p:nvSpPr>
        <p:spPr bwMode="auto">
          <a:xfrm>
            <a:off x="6096000" y="1447800"/>
            <a:ext cx="0" cy="49530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extLst>
      <p:ext uri="{BB962C8B-B14F-4D97-AF65-F5344CB8AC3E}">
        <p14:creationId xmlns:p14="http://schemas.microsoft.com/office/powerpoint/2010/main" val="253854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Multivalued Independence</a:t>
            </a:r>
          </a:p>
        </p:txBody>
      </p:sp>
      <p:sp>
        <p:nvSpPr>
          <p:cNvPr id="62467" name="Text Box 3"/>
          <p:cNvSpPr txBox="1">
            <a:spLocks noChangeArrowheads="1"/>
          </p:cNvSpPr>
          <p:nvPr/>
        </p:nvSpPr>
        <p:spPr bwMode="auto">
          <a:xfrm>
            <a:off x="1889126" y="1835151"/>
            <a:ext cx="824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2800"/>
              <a:t>For multivalued Random Variables A and B,</a:t>
            </a:r>
          </a:p>
        </p:txBody>
      </p:sp>
      <p:graphicFrame>
        <p:nvGraphicFramePr>
          <p:cNvPr id="62468" name="Object 2"/>
          <p:cNvGraphicFramePr>
            <a:graphicFrameLocks noChangeAspect="1"/>
          </p:cNvGraphicFramePr>
          <p:nvPr/>
        </p:nvGraphicFramePr>
        <p:xfrm>
          <a:off x="4495800" y="2286001"/>
          <a:ext cx="1760538" cy="695325"/>
        </p:xfrm>
        <a:graphic>
          <a:graphicData uri="http://schemas.openxmlformats.org/presentationml/2006/ole">
            <mc:AlternateContent xmlns:mc="http://schemas.openxmlformats.org/markup-compatibility/2006">
              <mc:Choice xmlns:v="urn:schemas-microsoft-com:vml" Requires="v">
                <p:oleObj spid="_x0000_s83113" name="Equation" r:id="rId3" imgW="419100" imgH="165100" progId="Equation.3">
                  <p:embed/>
                </p:oleObj>
              </mc:Choice>
              <mc:Fallback>
                <p:oleObj name="Equation" r:id="rId3" imgW="419100" imgH="165100" progId="Equation.3">
                  <p:embed/>
                  <p:pic>
                    <p:nvPicPr>
                      <p:cNvPr id="6246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286001"/>
                        <a:ext cx="1760538"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2469" name="Text Box 5"/>
          <p:cNvSpPr txBox="1">
            <a:spLocks noChangeArrowheads="1"/>
          </p:cNvSpPr>
          <p:nvPr/>
        </p:nvSpPr>
        <p:spPr bwMode="auto">
          <a:xfrm>
            <a:off x="1981201" y="3048001"/>
            <a:ext cx="824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2800"/>
              <a:t>if and only if</a:t>
            </a:r>
          </a:p>
        </p:txBody>
      </p:sp>
      <p:graphicFrame>
        <p:nvGraphicFramePr>
          <p:cNvPr id="62470" name="Object 3"/>
          <p:cNvGraphicFramePr>
            <a:graphicFrameLocks noChangeAspect="1"/>
          </p:cNvGraphicFramePr>
          <p:nvPr/>
        </p:nvGraphicFramePr>
        <p:xfrm>
          <a:off x="2895601" y="3502026"/>
          <a:ext cx="6958013" cy="676275"/>
        </p:xfrm>
        <a:graphic>
          <a:graphicData uri="http://schemas.openxmlformats.org/presentationml/2006/ole">
            <mc:AlternateContent xmlns:mc="http://schemas.openxmlformats.org/markup-compatibility/2006">
              <mc:Choice xmlns:v="urn:schemas-microsoft-com:vml" Requires="v">
                <p:oleObj spid="_x0000_s83114" name="Equation" r:id="rId5" imgW="2095500" imgH="203200" progId="Equation.3">
                  <p:embed/>
                </p:oleObj>
              </mc:Choice>
              <mc:Fallback>
                <p:oleObj name="Equation" r:id="rId5" imgW="2095500" imgH="203200" progId="Equation.3">
                  <p:embed/>
                  <p:pic>
                    <p:nvPicPr>
                      <p:cNvPr id="6247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1" y="3502026"/>
                        <a:ext cx="6958013"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2471" name="Text Box 7"/>
          <p:cNvSpPr txBox="1">
            <a:spLocks noChangeArrowheads="1"/>
          </p:cNvSpPr>
          <p:nvPr/>
        </p:nvSpPr>
        <p:spPr bwMode="auto">
          <a:xfrm>
            <a:off x="2057401" y="4114801"/>
            <a:ext cx="824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2800"/>
              <a:t>from which you can then prove things like…</a:t>
            </a:r>
          </a:p>
        </p:txBody>
      </p:sp>
      <p:graphicFrame>
        <p:nvGraphicFramePr>
          <p:cNvPr id="62472" name="Object 4"/>
          <p:cNvGraphicFramePr>
            <a:graphicFrameLocks noChangeAspect="1"/>
          </p:cNvGraphicFramePr>
          <p:nvPr/>
        </p:nvGraphicFramePr>
        <p:xfrm>
          <a:off x="2286001" y="4724400"/>
          <a:ext cx="7546975" cy="573088"/>
        </p:xfrm>
        <a:graphic>
          <a:graphicData uri="http://schemas.openxmlformats.org/presentationml/2006/ole">
            <mc:AlternateContent xmlns:mc="http://schemas.openxmlformats.org/markup-compatibility/2006">
              <mc:Choice xmlns:v="urn:schemas-microsoft-com:vml" Requires="v">
                <p:oleObj spid="_x0000_s83115" name="Equation" r:id="rId7" imgW="2679700" imgH="203200" progId="Equation.3">
                  <p:embed/>
                </p:oleObj>
              </mc:Choice>
              <mc:Fallback>
                <p:oleObj name="Equation" r:id="rId7" imgW="2679700" imgH="203200" progId="Equation.3">
                  <p:embed/>
                  <p:pic>
                    <p:nvPicPr>
                      <p:cNvPr id="624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1" y="4724400"/>
                        <a:ext cx="7546975"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73" name="Object 5"/>
          <p:cNvGraphicFramePr>
            <a:graphicFrameLocks noChangeAspect="1"/>
          </p:cNvGraphicFramePr>
          <p:nvPr/>
        </p:nvGraphicFramePr>
        <p:xfrm>
          <a:off x="3144838" y="5334000"/>
          <a:ext cx="5829300" cy="573088"/>
        </p:xfrm>
        <a:graphic>
          <a:graphicData uri="http://schemas.openxmlformats.org/presentationml/2006/ole">
            <mc:AlternateContent xmlns:mc="http://schemas.openxmlformats.org/markup-compatibility/2006">
              <mc:Choice xmlns:v="urn:schemas-microsoft-com:vml" Requires="v">
                <p:oleObj spid="_x0000_s83116" name="Equation" r:id="rId9" imgW="2070100" imgH="203200" progId="Equation.3">
                  <p:embed/>
                </p:oleObj>
              </mc:Choice>
              <mc:Fallback>
                <p:oleObj name="Equation" r:id="rId9" imgW="2070100" imgH="203200" progId="Equation.3">
                  <p:embed/>
                  <p:pic>
                    <p:nvPicPr>
                      <p:cNvPr id="624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4838" y="5334000"/>
                        <a:ext cx="58293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3186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Assigning Probabilities</a:t>
            </a:r>
          </a:p>
        </p:txBody>
      </p:sp>
      <p:sp>
        <p:nvSpPr>
          <p:cNvPr id="6147" name="Rectangle 3"/>
          <p:cNvSpPr>
            <a:spLocks noGrp="1" noChangeArrowheads="1"/>
          </p:cNvSpPr>
          <p:nvPr>
            <p:ph type="body" idx="1"/>
          </p:nvPr>
        </p:nvSpPr>
        <p:spPr>
          <a:xfrm>
            <a:off x="1578031" y="1449184"/>
            <a:ext cx="9593551" cy="4792589"/>
          </a:xfrm>
        </p:spPr>
        <p:txBody>
          <a:bodyPr>
            <a:normAutofit/>
          </a:bodyPr>
          <a:lstStyle/>
          <a:p>
            <a:r>
              <a:rPr lang="en-US" altLang="en-US" b="1" i="1" dirty="0">
                <a:latin typeface="+mj-lt"/>
              </a:rPr>
              <a:t>Classical approach</a:t>
            </a:r>
            <a:r>
              <a:rPr lang="en-US" altLang="en-US" dirty="0">
                <a:latin typeface="+mj-lt"/>
              </a:rPr>
              <a:t>: make certain assumptions (such as equally likely, independence) about situation.</a:t>
            </a:r>
          </a:p>
          <a:p>
            <a:endParaRPr lang="en-US" altLang="en-US" dirty="0">
              <a:latin typeface="+mj-lt"/>
            </a:endParaRPr>
          </a:p>
          <a:p>
            <a:r>
              <a:rPr lang="en-US" altLang="en-US" b="1" i="1" dirty="0">
                <a:latin typeface="+mj-lt"/>
              </a:rPr>
              <a:t>Relative frequency</a:t>
            </a:r>
            <a:r>
              <a:rPr lang="en-US" altLang="en-US" dirty="0">
                <a:latin typeface="+mj-lt"/>
              </a:rPr>
              <a:t>: assigning probabilities based on experimentation or historical data.</a:t>
            </a:r>
          </a:p>
          <a:p>
            <a:endParaRPr lang="en-US" altLang="en-US" dirty="0">
              <a:latin typeface="+mj-lt"/>
            </a:endParaRPr>
          </a:p>
          <a:p>
            <a:r>
              <a:rPr lang="en-US" altLang="en-US" b="1" i="1" dirty="0">
                <a:latin typeface="+mj-lt"/>
              </a:rPr>
              <a:t>Subjective approach</a:t>
            </a:r>
            <a:r>
              <a:rPr lang="en-US" altLang="en-US" dirty="0">
                <a:latin typeface="+mj-lt"/>
              </a:rPr>
              <a:t>: Assigning probabilities based on the assignor’s judgment. </a:t>
            </a:r>
            <a:r>
              <a:rPr lang="en-US" altLang="en-US" dirty="0">
                <a:solidFill>
                  <a:srgbClr val="FF0000"/>
                </a:solidFill>
                <a:latin typeface="+mj-lt"/>
              </a:rPr>
              <a:t>[Bayesian]</a:t>
            </a:r>
            <a:endParaRPr lang="en-US" altLang="en-US" dirty="0">
              <a:latin typeface="+mj-lt"/>
            </a:endParaRPr>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Tree>
    <p:extLst>
      <p:ext uri="{BB962C8B-B14F-4D97-AF65-F5344CB8AC3E}">
        <p14:creationId xmlns:p14="http://schemas.microsoft.com/office/powerpoint/2010/main" val="2646747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p:txBody>
          <a:bodyPr/>
          <a:lstStyle/>
          <a:p>
            <a:pPr eaLnBrk="1" hangingPunct="1"/>
            <a:r>
              <a:rPr lang="en-US" altLang="en-US" dirty="0">
                <a:latin typeface="+mj-lt"/>
                <a:ea typeface="ＭＳ Ｐゴシック" panose="020B0600070205080204" pitchFamily="34" charset="-128"/>
              </a:rPr>
              <a:t>Given a record </a:t>
            </a:r>
            <a:r>
              <a:rPr lang="en-US" altLang="en-US" b="1" dirty="0">
                <a:latin typeface="+mj-lt"/>
                <a:ea typeface="ＭＳ Ｐゴシック" panose="020B0600070205080204" pitchFamily="34" charset="-128"/>
              </a:rPr>
              <a:t>x</a:t>
            </a:r>
            <a:r>
              <a:rPr lang="en-US" altLang="en-US" dirty="0">
                <a:latin typeface="+mj-lt"/>
                <a:ea typeface="ＭＳ Ｐゴシック" panose="020B0600070205080204" pitchFamily="34" charset="-128"/>
              </a:rPr>
              <a:t>, a density estimator </a:t>
            </a:r>
            <a:r>
              <a:rPr lang="en-US" altLang="en-US" i="1" dirty="0">
                <a:latin typeface="+mj-lt"/>
                <a:ea typeface="ＭＳ Ｐゴシック" panose="020B0600070205080204" pitchFamily="34" charset="-128"/>
              </a:rPr>
              <a:t>M</a:t>
            </a:r>
            <a:r>
              <a:rPr lang="en-US" altLang="en-US" dirty="0">
                <a:latin typeface="+mj-lt"/>
                <a:ea typeface="ＭＳ Ｐゴシック" panose="020B0600070205080204" pitchFamily="34" charset="-128"/>
              </a:rPr>
              <a:t> can tell you how likely the record is:</a:t>
            </a:r>
          </a:p>
          <a:p>
            <a:pPr eaLnBrk="1" hangingPunct="1"/>
            <a:endParaRPr lang="en-US" altLang="en-US" dirty="0">
              <a:latin typeface="+mj-lt"/>
              <a:ea typeface="ＭＳ Ｐゴシック" panose="020B0600070205080204" pitchFamily="34" charset="-128"/>
            </a:endParaRPr>
          </a:p>
          <a:p>
            <a:pPr eaLnBrk="1" hangingPunct="1"/>
            <a:r>
              <a:rPr lang="en-US" altLang="en-US" dirty="0">
                <a:latin typeface="+mj-lt"/>
                <a:ea typeface="ＭＳ Ｐゴシック" panose="020B0600070205080204" pitchFamily="34" charset="-128"/>
              </a:rPr>
              <a:t>Given a dataset with </a:t>
            </a:r>
            <a:r>
              <a:rPr lang="en-US" altLang="en-US" i="1" dirty="0">
                <a:latin typeface="+mj-lt"/>
                <a:ea typeface="ＭＳ Ｐゴシック" panose="020B0600070205080204" pitchFamily="34" charset="-128"/>
              </a:rPr>
              <a:t>R</a:t>
            </a:r>
            <a:r>
              <a:rPr lang="en-US" altLang="en-US" dirty="0">
                <a:latin typeface="+mj-lt"/>
                <a:ea typeface="ＭＳ Ｐゴシック" panose="020B0600070205080204" pitchFamily="34" charset="-128"/>
              </a:rPr>
              <a:t> records, a density estimator can tell you how likely the dataset is:</a:t>
            </a:r>
          </a:p>
          <a:p>
            <a:pPr lvl="1" eaLnBrk="1" hangingPunct="1">
              <a:buFontTx/>
              <a:buNone/>
            </a:pPr>
            <a:r>
              <a:rPr lang="en-US" altLang="en-US" dirty="0">
                <a:latin typeface="+mj-lt"/>
                <a:ea typeface="ＭＳ Ｐゴシック" panose="020B0600070205080204" pitchFamily="34" charset="-128"/>
              </a:rPr>
              <a:t>(Under the assumption that all records were </a:t>
            </a:r>
            <a:r>
              <a:rPr lang="en-US" altLang="en-US" dirty="0">
                <a:solidFill>
                  <a:schemeClr val="hlink"/>
                </a:solidFill>
                <a:latin typeface="+mj-lt"/>
                <a:ea typeface="ＭＳ Ｐゴシック" panose="020B0600070205080204" pitchFamily="34" charset="-128"/>
              </a:rPr>
              <a:t>independently</a:t>
            </a:r>
            <a:r>
              <a:rPr lang="en-US" altLang="en-US" dirty="0">
                <a:latin typeface="+mj-lt"/>
                <a:ea typeface="ＭＳ Ｐゴシック" panose="020B0600070205080204" pitchFamily="34" charset="-128"/>
              </a:rPr>
              <a:t> generated from the Density Estimator</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s JD)</a:t>
            </a:r>
          </a:p>
          <a:p>
            <a:pPr lvl="1" eaLnBrk="1" hangingPunct="1">
              <a:buFontTx/>
              <a:buNone/>
            </a:pPr>
            <a:endParaRPr lang="en-US" altLang="en-US" dirty="0">
              <a:ea typeface="ＭＳ Ｐゴシック" panose="020B0600070205080204" pitchFamily="34" charset="-128"/>
            </a:endParaRPr>
          </a:p>
        </p:txBody>
      </p:sp>
      <p:sp>
        <p:nvSpPr>
          <p:cNvPr id="63491" name="Rectangle 2"/>
          <p:cNvSpPr>
            <a:spLocks noGrp="1" noChangeArrowheads="1"/>
          </p:cNvSpPr>
          <p:nvPr>
            <p:ph type="title"/>
          </p:nvPr>
        </p:nvSpPr>
        <p:spPr>
          <a:xfrm>
            <a:off x="509588" y="195262"/>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Evaluating a Density Estimator</a:t>
            </a:r>
          </a:p>
        </p:txBody>
      </p:sp>
      <p:graphicFrame>
        <p:nvGraphicFramePr>
          <p:cNvPr id="63492" name="Object 2"/>
          <p:cNvGraphicFramePr>
            <a:graphicFrameLocks noChangeAspect="1"/>
          </p:cNvGraphicFramePr>
          <p:nvPr/>
        </p:nvGraphicFramePr>
        <p:xfrm>
          <a:off x="2162175" y="5260976"/>
          <a:ext cx="7488238" cy="1025525"/>
        </p:xfrm>
        <a:graphic>
          <a:graphicData uri="http://schemas.openxmlformats.org/presentationml/2006/ole">
            <mc:AlternateContent xmlns:mc="http://schemas.openxmlformats.org/markup-compatibility/2006">
              <mc:Choice xmlns:v="urn:schemas-microsoft-com:vml" Requires="v">
                <p:oleObj spid="_x0000_s84053" name="Equation" r:id="rId4" imgW="3149600" imgH="431800" progId="Equation.3">
                  <p:embed/>
                </p:oleObj>
              </mc:Choice>
              <mc:Fallback>
                <p:oleObj name="Equation" r:id="rId4" imgW="3149600" imgH="431800" progId="Equation.3">
                  <p:embed/>
                  <p:pic>
                    <p:nvPicPr>
                      <p:cNvPr id="6349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5260976"/>
                        <a:ext cx="7488238"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3493" name="Object 3"/>
          <p:cNvGraphicFramePr>
            <a:graphicFrameLocks noChangeAspect="1"/>
          </p:cNvGraphicFramePr>
          <p:nvPr/>
        </p:nvGraphicFramePr>
        <p:xfrm>
          <a:off x="5334000" y="2435225"/>
          <a:ext cx="1238250" cy="573088"/>
        </p:xfrm>
        <a:graphic>
          <a:graphicData uri="http://schemas.openxmlformats.org/presentationml/2006/ole">
            <mc:AlternateContent xmlns:mc="http://schemas.openxmlformats.org/markup-compatibility/2006">
              <mc:Choice xmlns:v="urn:schemas-microsoft-com:vml" Requires="v">
                <p:oleObj spid="_x0000_s84054" name="Equation" r:id="rId6" imgW="520700" imgH="241300" progId="Equation.3">
                  <p:embed/>
                </p:oleObj>
              </mc:Choice>
              <mc:Fallback>
                <p:oleObj name="Equation" r:id="rId6" imgW="520700" imgH="241300" progId="Equation.3">
                  <p:embed/>
                  <p:pic>
                    <p:nvPicPr>
                      <p:cNvPr id="6349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435225"/>
                        <a:ext cx="123825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78229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Log Probabilities</a:t>
            </a:r>
          </a:p>
        </p:txBody>
      </p:sp>
      <p:sp>
        <p:nvSpPr>
          <p:cNvPr id="68611" name="Text Box 3"/>
          <p:cNvSpPr txBox="1">
            <a:spLocks noChangeArrowheads="1"/>
          </p:cNvSpPr>
          <p:nvPr/>
        </p:nvSpPr>
        <p:spPr bwMode="auto">
          <a:xfrm>
            <a:off x="1504156" y="2006600"/>
            <a:ext cx="82692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3200" dirty="0">
                <a:latin typeface="+mj-lt"/>
              </a:rPr>
              <a:t>Since probabilities of datasets get so small we usually use log probabilities</a:t>
            </a:r>
          </a:p>
        </p:txBody>
      </p:sp>
      <p:graphicFrame>
        <p:nvGraphicFramePr>
          <p:cNvPr id="68612" name="Object 2"/>
          <p:cNvGraphicFramePr>
            <a:graphicFrameLocks noChangeAspect="1"/>
          </p:cNvGraphicFramePr>
          <p:nvPr/>
        </p:nvGraphicFramePr>
        <p:xfrm>
          <a:off x="2006600" y="3962400"/>
          <a:ext cx="7264400" cy="958850"/>
        </p:xfrm>
        <a:graphic>
          <a:graphicData uri="http://schemas.openxmlformats.org/presentationml/2006/ole">
            <mc:AlternateContent xmlns:mc="http://schemas.openxmlformats.org/markup-compatibility/2006">
              <mc:Choice xmlns:v="urn:schemas-microsoft-com:vml" Requires="v">
                <p:oleObj spid="_x0000_s85035" name="Equation" r:id="rId4" imgW="3263900" imgH="431800" progId="Equation.3">
                  <p:embed/>
                </p:oleObj>
              </mc:Choice>
              <mc:Fallback>
                <p:oleObj name="Equation" r:id="rId4" imgW="3263900" imgH="431800" progId="Equation.3">
                  <p:embed/>
                  <p:pic>
                    <p:nvPicPr>
                      <p:cNvPr id="6861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600" y="3962400"/>
                        <a:ext cx="726440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764803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19919" y="-248445"/>
            <a:ext cx="10515600" cy="1325563"/>
          </a:xfrm>
        </p:spPr>
        <p:txBody>
          <a:bodyPr>
            <a:normAutofit/>
          </a:bodyPr>
          <a:lstStyle/>
          <a:p>
            <a:r>
              <a:rPr lang="en-US" altLang="en-US" sz="4000" dirty="0">
                <a:solidFill>
                  <a:srgbClr val="CD0000"/>
                </a:solidFill>
              </a:rPr>
              <a:t>Probability Trees [Decision Trees]…</a:t>
            </a:r>
          </a:p>
        </p:txBody>
      </p:sp>
      <p:sp>
        <p:nvSpPr>
          <p:cNvPr id="54275" name="Rectangle 3"/>
          <p:cNvSpPr>
            <a:spLocks noGrp="1" noChangeArrowheads="1"/>
          </p:cNvSpPr>
          <p:nvPr>
            <p:ph type="body" idx="1"/>
          </p:nvPr>
        </p:nvSpPr>
        <p:spPr>
          <a:xfrm>
            <a:off x="1765300" y="838200"/>
            <a:ext cx="8902700" cy="5715000"/>
          </a:xfrm>
        </p:spPr>
        <p:txBody>
          <a:bodyPr/>
          <a:lstStyle/>
          <a:p>
            <a:r>
              <a:rPr lang="en-US" altLang="en-US" sz="2400" dirty="0">
                <a:latin typeface="+mj-lt"/>
              </a:rPr>
              <a:t>A </a:t>
            </a:r>
            <a:r>
              <a:rPr lang="en-US" altLang="en-US" sz="2400" b="1" i="1" dirty="0">
                <a:latin typeface="+mj-lt"/>
              </a:rPr>
              <a:t>probability tree</a:t>
            </a:r>
            <a:r>
              <a:rPr lang="en-US" altLang="en-US" sz="2400" dirty="0">
                <a:latin typeface="+mj-lt"/>
              </a:rPr>
              <a:t> is a simple and effective method of applying the probability rules by representing events in an experiment by lines. The resulting figure resembles a tree.</a:t>
            </a:r>
          </a:p>
        </p:txBody>
      </p:sp>
      <p:sp>
        <p:nvSpPr>
          <p:cNvPr id="54292" name="Text Box 20"/>
          <p:cNvSpPr txBox="1">
            <a:spLocks noChangeArrowheads="1"/>
          </p:cNvSpPr>
          <p:nvPr/>
        </p:nvSpPr>
        <p:spPr bwMode="auto">
          <a:xfrm>
            <a:off x="2763794" y="2497412"/>
            <a:ext cx="1353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chemeClr val="accent2"/>
                </a:solidFill>
                <a:latin typeface="Arial Narrow" panose="020B0606020202030204" pitchFamily="34" charset="0"/>
              </a:rPr>
              <a:t>First selection</a:t>
            </a:r>
          </a:p>
        </p:txBody>
      </p:sp>
      <p:sp>
        <p:nvSpPr>
          <p:cNvPr id="54296" name="Text Box 24"/>
          <p:cNvSpPr txBox="1">
            <a:spLocks noChangeArrowheads="1"/>
          </p:cNvSpPr>
          <p:nvPr/>
        </p:nvSpPr>
        <p:spPr bwMode="auto">
          <a:xfrm>
            <a:off x="6712977" y="2502708"/>
            <a:ext cx="1630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CC0099"/>
                </a:solidFill>
                <a:latin typeface="Arial Narrow" panose="020B0606020202030204" pitchFamily="34" charset="0"/>
              </a:rPr>
              <a:t>Second selection</a:t>
            </a:r>
          </a:p>
        </p:txBody>
      </p:sp>
      <p:grpSp>
        <p:nvGrpSpPr>
          <p:cNvPr id="54302" name="Group 30"/>
          <p:cNvGrpSpPr>
            <a:grpSpLocks/>
          </p:cNvGrpSpPr>
          <p:nvPr/>
        </p:nvGrpSpPr>
        <p:grpSpPr bwMode="auto">
          <a:xfrm>
            <a:off x="2220119" y="3178720"/>
            <a:ext cx="7315200" cy="2784475"/>
            <a:chOff x="1232" y="1632"/>
            <a:chExt cx="2688" cy="1754"/>
          </a:xfrm>
        </p:grpSpPr>
        <p:grpSp>
          <p:nvGrpSpPr>
            <p:cNvPr id="54281" name="Group 9"/>
            <p:cNvGrpSpPr>
              <a:grpSpLocks/>
            </p:cNvGrpSpPr>
            <p:nvPr/>
          </p:nvGrpSpPr>
          <p:grpSpPr bwMode="auto">
            <a:xfrm>
              <a:off x="1232" y="2029"/>
              <a:ext cx="1344" cy="960"/>
              <a:chOff x="816" y="2400"/>
              <a:chExt cx="1344" cy="768"/>
            </a:xfrm>
          </p:grpSpPr>
          <p:sp>
            <p:nvSpPr>
              <p:cNvPr id="54282" name="Line 10"/>
              <p:cNvSpPr>
                <a:spLocks noChangeShapeType="1"/>
              </p:cNvSpPr>
              <p:nvPr/>
            </p:nvSpPr>
            <p:spPr bwMode="auto">
              <a:xfrm flipH="1" flipV="1">
                <a:off x="816" y="2784"/>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3" name="Line 11"/>
              <p:cNvSpPr>
                <a:spLocks noChangeShapeType="1"/>
              </p:cNvSpPr>
              <p:nvPr/>
            </p:nvSpPr>
            <p:spPr bwMode="auto">
              <a:xfrm flipV="1">
                <a:off x="816" y="2400"/>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284" name="Group 12"/>
            <p:cNvGrpSpPr>
              <a:grpSpLocks/>
            </p:cNvGrpSpPr>
            <p:nvPr/>
          </p:nvGrpSpPr>
          <p:grpSpPr bwMode="auto">
            <a:xfrm>
              <a:off x="2576" y="1645"/>
              <a:ext cx="1344" cy="1728"/>
              <a:chOff x="2576" y="2295"/>
              <a:chExt cx="1344" cy="1728"/>
            </a:xfrm>
          </p:grpSpPr>
          <p:grpSp>
            <p:nvGrpSpPr>
              <p:cNvPr id="54285" name="Group 13"/>
              <p:cNvGrpSpPr>
                <a:grpSpLocks/>
              </p:cNvGrpSpPr>
              <p:nvPr/>
            </p:nvGrpSpPr>
            <p:grpSpPr bwMode="auto">
              <a:xfrm>
                <a:off x="2576" y="2295"/>
                <a:ext cx="1344" cy="768"/>
                <a:chOff x="816" y="2400"/>
                <a:chExt cx="1344" cy="768"/>
              </a:xfrm>
            </p:grpSpPr>
            <p:sp>
              <p:nvSpPr>
                <p:cNvPr id="54286" name="Line 14"/>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7" name="Line 15"/>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288" name="Group 16"/>
              <p:cNvGrpSpPr>
                <a:grpSpLocks/>
              </p:cNvGrpSpPr>
              <p:nvPr/>
            </p:nvGrpSpPr>
            <p:grpSpPr bwMode="auto">
              <a:xfrm>
                <a:off x="2576" y="3255"/>
                <a:ext cx="1344" cy="768"/>
                <a:chOff x="816" y="2400"/>
                <a:chExt cx="1344" cy="768"/>
              </a:xfrm>
            </p:grpSpPr>
            <p:sp>
              <p:nvSpPr>
                <p:cNvPr id="54289" name="Line 17"/>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8"/>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4293" name="Text Box 21"/>
            <p:cNvSpPr txBox="1">
              <a:spLocks noChangeArrowheads="1"/>
            </p:cNvSpPr>
            <p:nvPr/>
          </p:nvSpPr>
          <p:spPr bwMode="auto">
            <a:xfrm rot="-1230070">
              <a:off x="1478" y="2026"/>
              <a:ext cx="7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P(F) = 3/10</a:t>
              </a:r>
            </a:p>
          </p:txBody>
        </p:sp>
        <p:sp>
          <p:nvSpPr>
            <p:cNvPr id="54294" name="Text Box 22"/>
            <p:cNvSpPr txBox="1">
              <a:spLocks noChangeArrowheads="1"/>
            </p:cNvSpPr>
            <p:nvPr/>
          </p:nvSpPr>
          <p:spPr bwMode="auto">
            <a:xfrm rot="1120254">
              <a:off x="1482" y="2736"/>
              <a:ext cx="8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 M) = 7/10</a:t>
              </a:r>
            </a:p>
          </p:txBody>
        </p:sp>
        <p:sp>
          <p:nvSpPr>
            <p:cNvPr id="54298" name="Text Box 26"/>
            <p:cNvSpPr txBox="1">
              <a:spLocks noChangeArrowheads="1"/>
            </p:cNvSpPr>
            <p:nvPr/>
          </p:nvSpPr>
          <p:spPr bwMode="auto">
            <a:xfrm rot="-986971">
              <a:off x="2757" y="2592"/>
              <a:ext cx="8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P(F|M) = 3/9</a:t>
              </a:r>
            </a:p>
          </p:txBody>
        </p:sp>
        <p:sp>
          <p:nvSpPr>
            <p:cNvPr id="54299" name="Text Box 27"/>
            <p:cNvSpPr txBox="1">
              <a:spLocks noChangeArrowheads="1"/>
            </p:cNvSpPr>
            <p:nvPr/>
          </p:nvSpPr>
          <p:spPr bwMode="auto">
            <a:xfrm rot="-986971">
              <a:off x="2697" y="1632"/>
              <a:ext cx="8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P(F|F) = 2/9</a:t>
              </a:r>
            </a:p>
          </p:txBody>
        </p:sp>
        <p:sp>
          <p:nvSpPr>
            <p:cNvPr id="54300" name="Text Box 28"/>
            <p:cNvSpPr txBox="1">
              <a:spLocks noChangeArrowheads="1"/>
            </p:cNvSpPr>
            <p:nvPr/>
          </p:nvSpPr>
          <p:spPr bwMode="auto">
            <a:xfrm rot="812797">
              <a:off x="2727" y="3136"/>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M|M) = 6/9</a:t>
              </a:r>
            </a:p>
          </p:txBody>
        </p:sp>
        <p:sp>
          <p:nvSpPr>
            <p:cNvPr id="54301" name="Text Box 29"/>
            <p:cNvSpPr txBox="1">
              <a:spLocks noChangeArrowheads="1"/>
            </p:cNvSpPr>
            <p:nvPr/>
          </p:nvSpPr>
          <p:spPr bwMode="auto">
            <a:xfrm rot="890510">
              <a:off x="2715" y="2176"/>
              <a:ext cx="8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M|F) = 7/9</a:t>
              </a:r>
            </a:p>
          </p:txBody>
        </p:sp>
      </p:grpSp>
      <p:sp>
        <p:nvSpPr>
          <p:cNvPr id="54303" name="Line 31"/>
          <p:cNvSpPr>
            <a:spLocks noChangeShapeType="1"/>
          </p:cNvSpPr>
          <p:nvPr/>
        </p:nvSpPr>
        <p:spPr bwMode="auto">
          <a:xfrm>
            <a:off x="5770517" y="3194957"/>
            <a:ext cx="0" cy="33528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393285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32" name="Oval 36"/>
          <p:cNvSpPr>
            <a:spLocks noChangeArrowheads="1"/>
          </p:cNvSpPr>
          <p:nvPr/>
        </p:nvSpPr>
        <p:spPr bwMode="auto">
          <a:xfrm>
            <a:off x="7696200" y="2743200"/>
            <a:ext cx="1981200" cy="45720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31" name="Oval 35"/>
          <p:cNvSpPr>
            <a:spLocks noChangeArrowheads="1"/>
          </p:cNvSpPr>
          <p:nvPr/>
        </p:nvSpPr>
        <p:spPr bwMode="auto">
          <a:xfrm rot="-1002918">
            <a:off x="4711700" y="2933700"/>
            <a:ext cx="1905000" cy="38100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30" name="Oval 34"/>
          <p:cNvSpPr>
            <a:spLocks noChangeArrowheads="1"/>
          </p:cNvSpPr>
          <p:nvPr/>
        </p:nvSpPr>
        <p:spPr bwMode="auto">
          <a:xfrm rot="-1161877">
            <a:off x="2819400" y="3505200"/>
            <a:ext cx="1905000" cy="38100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 name="Rectangle 2"/>
          <p:cNvSpPr>
            <a:spLocks noGrp="1" noChangeArrowheads="1"/>
          </p:cNvSpPr>
          <p:nvPr>
            <p:ph type="title"/>
          </p:nvPr>
        </p:nvSpPr>
        <p:spPr>
          <a:xfrm>
            <a:off x="357982" y="246590"/>
            <a:ext cx="10515600" cy="1325563"/>
          </a:xfrm>
        </p:spPr>
        <p:txBody>
          <a:bodyPr>
            <a:normAutofit/>
          </a:bodyPr>
          <a:lstStyle/>
          <a:p>
            <a:r>
              <a:rPr lang="en-US" altLang="en-US" sz="4000" dirty="0">
                <a:solidFill>
                  <a:srgbClr val="CD0000"/>
                </a:solidFill>
              </a:rPr>
              <a:t>Probability Trees…</a:t>
            </a:r>
          </a:p>
        </p:txBody>
      </p:sp>
      <p:sp>
        <p:nvSpPr>
          <p:cNvPr id="55299" name="Rectangle 3"/>
          <p:cNvSpPr>
            <a:spLocks noGrp="1" noChangeArrowheads="1"/>
          </p:cNvSpPr>
          <p:nvPr>
            <p:ph type="body" idx="1"/>
          </p:nvPr>
        </p:nvSpPr>
        <p:spPr>
          <a:xfrm>
            <a:off x="406400" y="1527520"/>
            <a:ext cx="10947400" cy="4828829"/>
          </a:xfrm>
        </p:spPr>
        <p:txBody>
          <a:bodyPr>
            <a:normAutofit fontScale="77500" lnSpcReduction="20000"/>
          </a:bodyPr>
          <a:lstStyle/>
          <a:p>
            <a:pPr>
              <a:lnSpc>
                <a:spcPct val="80000"/>
              </a:lnSpc>
            </a:pPr>
            <a:r>
              <a:rPr lang="en-US" altLang="en-US" dirty="0">
                <a:latin typeface="+mj-lt"/>
              </a:rPr>
              <a:t>At the ends of the “branches”, we calculate </a:t>
            </a:r>
            <a:r>
              <a:rPr lang="en-US" altLang="en-US" b="1" i="1" dirty="0">
                <a:latin typeface="+mj-lt"/>
              </a:rPr>
              <a:t>joint probabilities</a:t>
            </a:r>
            <a:r>
              <a:rPr lang="en-US" altLang="en-US" dirty="0">
                <a:latin typeface="+mj-lt"/>
              </a:rPr>
              <a:t> as the </a:t>
            </a:r>
            <a:r>
              <a:rPr lang="en-US" altLang="en-US" b="1" dirty="0">
                <a:latin typeface="+mj-lt"/>
              </a:rPr>
              <a:t>product</a:t>
            </a:r>
            <a:r>
              <a:rPr lang="en-US" altLang="en-US" dirty="0">
                <a:latin typeface="+mj-lt"/>
              </a:rPr>
              <a:t> of the individual probabilities on the preceding branches.</a:t>
            </a:r>
          </a:p>
          <a:p>
            <a:pPr>
              <a:lnSpc>
                <a:spcPct val="80000"/>
              </a:lnSpc>
            </a:pPr>
            <a:endParaRPr lang="en-US" altLang="en-US"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r>
              <a:rPr lang="en-US" altLang="en-US" sz="2400" dirty="0">
                <a:solidFill>
                  <a:srgbClr val="FF0000"/>
                </a:solidFill>
              </a:rPr>
              <a:t>Sample Space:[F</a:t>
            </a:r>
            <a:r>
              <a:rPr lang="en-US" altLang="en-US" sz="2400" baseline="-25000" dirty="0">
                <a:solidFill>
                  <a:srgbClr val="FF0000"/>
                </a:solidFill>
              </a:rPr>
              <a:t>1</a:t>
            </a:r>
            <a:r>
              <a:rPr lang="en-US" altLang="en-US" sz="2400" dirty="0">
                <a:solidFill>
                  <a:srgbClr val="FF0000"/>
                </a:solidFill>
              </a:rPr>
              <a:t>*F</a:t>
            </a:r>
            <a:r>
              <a:rPr lang="en-US" altLang="en-US" sz="2400" baseline="-25000" dirty="0">
                <a:solidFill>
                  <a:srgbClr val="FF0000"/>
                </a:solidFill>
              </a:rPr>
              <a:t>2</a:t>
            </a:r>
            <a:r>
              <a:rPr lang="en-US" altLang="en-US" sz="2400" dirty="0">
                <a:solidFill>
                  <a:srgbClr val="FF0000"/>
                </a:solidFill>
              </a:rPr>
              <a:t>, F</a:t>
            </a:r>
            <a:r>
              <a:rPr lang="en-US" altLang="en-US" sz="2400" baseline="-25000" dirty="0">
                <a:solidFill>
                  <a:srgbClr val="FF0000"/>
                </a:solidFill>
              </a:rPr>
              <a:t>1</a:t>
            </a:r>
            <a:r>
              <a:rPr lang="en-US" altLang="en-US" sz="2400" dirty="0">
                <a:solidFill>
                  <a:srgbClr val="FF0000"/>
                </a:solidFill>
              </a:rPr>
              <a:t>*M</a:t>
            </a:r>
            <a:r>
              <a:rPr lang="en-US" altLang="en-US" sz="2400" baseline="-25000" dirty="0">
                <a:solidFill>
                  <a:srgbClr val="FF0000"/>
                </a:solidFill>
              </a:rPr>
              <a:t>2</a:t>
            </a:r>
            <a:r>
              <a:rPr lang="en-US" altLang="en-US" sz="2400" dirty="0">
                <a:solidFill>
                  <a:srgbClr val="FF0000"/>
                </a:solidFill>
              </a:rPr>
              <a:t>, M</a:t>
            </a:r>
            <a:r>
              <a:rPr lang="en-US" altLang="en-US" sz="2400" baseline="-25000" dirty="0">
                <a:solidFill>
                  <a:srgbClr val="FF0000"/>
                </a:solidFill>
              </a:rPr>
              <a:t>1</a:t>
            </a:r>
            <a:r>
              <a:rPr lang="en-US" altLang="en-US" sz="2400" dirty="0">
                <a:solidFill>
                  <a:srgbClr val="FF0000"/>
                </a:solidFill>
              </a:rPr>
              <a:t>*F</a:t>
            </a:r>
            <a:r>
              <a:rPr lang="en-US" altLang="en-US" sz="2400" baseline="-25000" dirty="0">
                <a:solidFill>
                  <a:srgbClr val="FF0000"/>
                </a:solidFill>
              </a:rPr>
              <a:t>2</a:t>
            </a:r>
            <a:r>
              <a:rPr lang="en-US" altLang="en-US" sz="2400" dirty="0">
                <a:solidFill>
                  <a:srgbClr val="FF0000"/>
                </a:solidFill>
              </a:rPr>
              <a:t>, M</a:t>
            </a:r>
            <a:r>
              <a:rPr lang="en-US" altLang="en-US" sz="2400" baseline="-25000" dirty="0">
                <a:solidFill>
                  <a:srgbClr val="FF0000"/>
                </a:solidFill>
              </a:rPr>
              <a:t>1</a:t>
            </a:r>
            <a:r>
              <a:rPr lang="en-US" altLang="en-US" sz="2400" dirty="0">
                <a:solidFill>
                  <a:srgbClr val="FF0000"/>
                </a:solidFill>
              </a:rPr>
              <a:t>*M</a:t>
            </a:r>
            <a:r>
              <a:rPr lang="en-US" altLang="en-US" sz="2400" baseline="-25000" dirty="0">
                <a:solidFill>
                  <a:srgbClr val="FF0000"/>
                </a:solidFill>
              </a:rPr>
              <a:t>2</a:t>
            </a:r>
            <a:r>
              <a:rPr lang="en-US" altLang="en-US" sz="2400" dirty="0">
                <a:solidFill>
                  <a:srgbClr val="FF0000"/>
                </a:solidFill>
              </a:rPr>
              <a:t>]</a:t>
            </a:r>
          </a:p>
          <a:p>
            <a:pPr>
              <a:lnSpc>
                <a:spcPct val="80000"/>
              </a:lnSpc>
            </a:pPr>
            <a:endParaRPr lang="en-US" altLang="en-US" sz="2400" dirty="0"/>
          </a:p>
        </p:txBody>
      </p:sp>
      <p:sp>
        <p:nvSpPr>
          <p:cNvPr id="55300" name="Text Box 4"/>
          <p:cNvSpPr txBox="1">
            <a:spLocks noChangeArrowheads="1"/>
          </p:cNvSpPr>
          <p:nvPr/>
        </p:nvSpPr>
        <p:spPr bwMode="auto">
          <a:xfrm>
            <a:off x="2590800" y="2438400"/>
            <a:ext cx="1353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accent2"/>
                </a:solidFill>
                <a:latin typeface="Arial Narrow" panose="020B0606020202030204" pitchFamily="34" charset="0"/>
              </a:rPr>
              <a:t>First selection</a:t>
            </a:r>
          </a:p>
        </p:txBody>
      </p:sp>
      <p:sp>
        <p:nvSpPr>
          <p:cNvPr id="55301" name="Text Box 5"/>
          <p:cNvSpPr txBox="1">
            <a:spLocks noChangeArrowheads="1"/>
          </p:cNvSpPr>
          <p:nvPr/>
        </p:nvSpPr>
        <p:spPr bwMode="auto">
          <a:xfrm>
            <a:off x="5105401" y="2438400"/>
            <a:ext cx="1630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CC0099"/>
                </a:solidFill>
                <a:latin typeface="Arial Narrow" panose="020B0606020202030204" pitchFamily="34" charset="0"/>
              </a:rPr>
              <a:t>Second selection</a:t>
            </a:r>
          </a:p>
        </p:txBody>
      </p:sp>
      <p:grpSp>
        <p:nvGrpSpPr>
          <p:cNvPr id="55302" name="Group 6"/>
          <p:cNvGrpSpPr>
            <a:grpSpLocks/>
          </p:cNvGrpSpPr>
          <p:nvPr/>
        </p:nvGrpSpPr>
        <p:grpSpPr bwMode="auto">
          <a:xfrm>
            <a:off x="2641600" y="2930526"/>
            <a:ext cx="4267200" cy="2784475"/>
            <a:chOff x="1232" y="1632"/>
            <a:chExt cx="2688" cy="1754"/>
          </a:xfrm>
        </p:grpSpPr>
        <p:grpSp>
          <p:nvGrpSpPr>
            <p:cNvPr id="55303" name="Group 7"/>
            <p:cNvGrpSpPr>
              <a:grpSpLocks/>
            </p:cNvGrpSpPr>
            <p:nvPr/>
          </p:nvGrpSpPr>
          <p:grpSpPr bwMode="auto">
            <a:xfrm>
              <a:off x="1232" y="2029"/>
              <a:ext cx="1344" cy="960"/>
              <a:chOff x="816" y="2400"/>
              <a:chExt cx="1344" cy="768"/>
            </a:xfrm>
          </p:grpSpPr>
          <p:sp>
            <p:nvSpPr>
              <p:cNvPr id="55304" name="Line 8"/>
              <p:cNvSpPr>
                <a:spLocks noChangeShapeType="1"/>
              </p:cNvSpPr>
              <p:nvPr/>
            </p:nvSpPr>
            <p:spPr bwMode="auto">
              <a:xfrm flipH="1" flipV="1">
                <a:off x="816" y="2784"/>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Line 9"/>
              <p:cNvSpPr>
                <a:spLocks noChangeShapeType="1"/>
              </p:cNvSpPr>
              <p:nvPr/>
            </p:nvSpPr>
            <p:spPr bwMode="auto">
              <a:xfrm flipV="1">
                <a:off x="816" y="2400"/>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306" name="Group 10"/>
            <p:cNvGrpSpPr>
              <a:grpSpLocks/>
            </p:cNvGrpSpPr>
            <p:nvPr/>
          </p:nvGrpSpPr>
          <p:grpSpPr bwMode="auto">
            <a:xfrm>
              <a:off x="2576" y="1645"/>
              <a:ext cx="1344" cy="1728"/>
              <a:chOff x="2576" y="2295"/>
              <a:chExt cx="1344" cy="1728"/>
            </a:xfrm>
          </p:grpSpPr>
          <p:grpSp>
            <p:nvGrpSpPr>
              <p:cNvPr id="55307" name="Group 11"/>
              <p:cNvGrpSpPr>
                <a:grpSpLocks/>
              </p:cNvGrpSpPr>
              <p:nvPr/>
            </p:nvGrpSpPr>
            <p:grpSpPr bwMode="auto">
              <a:xfrm>
                <a:off x="2576" y="2295"/>
                <a:ext cx="1344" cy="768"/>
                <a:chOff x="816" y="2400"/>
                <a:chExt cx="1344" cy="768"/>
              </a:xfrm>
            </p:grpSpPr>
            <p:sp>
              <p:nvSpPr>
                <p:cNvPr id="55308" name="Line 12"/>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9" name="Line 13"/>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310" name="Group 14"/>
              <p:cNvGrpSpPr>
                <a:grpSpLocks/>
              </p:cNvGrpSpPr>
              <p:nvPr/>
            </p:nvGrpSpPr>
            <p:grpSpPr bwMode="auto">
              <a:xfrm>
                <a:off x="2576" y="3255"/>
                <a:ext cx="1344" cy="768"/>
                <a:chOff x="816" y="2400"/>
                <a:chExt cx="1344" cy="768"/>
              </a:xfrm>
            </p:grpSpPr>
            <p:sp>
              <p:nvSpPr>
                <p:cNvPr id="55311" name="Line 15"/>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2" name="Line 16"/>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5313" name="Text Box 17"/>
            <p:cNvSpPr txBox="1">
              <a:spLocks noChangeArrowheads="1"/>
            </p:cNvSpPr>
            <p:nvPr/>
          </p:nvSpPr>
          <p:spPr bwMode="auto">
            <a:xfrm rot="-1230070">
              <a:off x="1478" y="2026"/>
              <a:ext cx="7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P(F) = 3/10</a:t>
              </a:r>
            </a:p>
          </p:txBody>
        </p:sp>
        <p:sp>
          <p:nvSpPr>
            <p:cNvPr id="55314" name="Text Box 18"/>
            <p:cNvSpPr txBox="1">
              <a:spLocks noChangeArrowheads="1"/>
            </p:cNvSpPr>
            <p:nvPr/>
          </p:nvSpPr>
          <p:spPr bwMode="auto">
            <a:xfrm rot="1120254">
              <a:off x="1482" y="2736"/>
              <a:ext cx="8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 M) = 7/10</a:t>
              </a:r>
            </a:p>
          </p:txBody>
        </p:sp>
        <p:sp>
          <p:nvSpPr>
            <p:cNvPr id="55315" name="Text Box 19"/>
            <p:cNvSpPr txBox="1">
              <a:spLocks noChangeArrowheads="1"/>
            </p:cNvSpPr>
            <p:nvPr/>
          </p:nvSpPr>
          <p:spPr bwMode="auto">
            <a:xfrm rot="-986971">
              <a:off x="2757" y="2592"/>
              <a:ext cx="8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P(F|M) = 3/9</a:t>
              </a:r>
            </a:p>
          </p:txBody>
        </p:sp>
        <p:sp>
          <p:nvSpPr>
            <p:cNvPr id="55316" name="Text Box 20"/>
            <p:cNvSpPr txBox="1">
              <a:spLocks noChangeArrowheads="1"/>
            </p:cNvSpPr>
            <p:nvPr/>
          </p:nvSpPr>
          <p:spPr bwMode="auto">
            <a:xfrm rot="-986971">
              <a:off x="2697" y="1632"/>
              <a:ext cx="8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P(F|F) = 2/9</a:t>
              </a:r>
            </a:p>
          </p:txBody>
        </p:sp>
        <p:sp>
          <p:nvSpPr>
            <p:cNvPr id="55317" name="Text Box 21"/>
            <p:cNvSpPr txBox="1">
              <a:spLocks noChangeArrowheads="1"/>
            </p:cNvSpPr>
            <p:nvPr/>
          </p:nvSpPr>
          <p:spPr bwMode="auto">
            <a:xfrm rot="812797">
              <a:off x="2727" y="3136"/>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M|M) = 6/9</a:t>
              </a:r>
            </a:p>
          </p:txBody>
        </p:sp>
        <p:sp>
          <p:nvSpPr>
            <p:cNvPr id="55318" name="Text Box 22"/>
            <p:cNvSpPr txBox="1">
              <a:spLocks noChangeArrowheads="1"/>
            </p:cNvSpPr>
            <p:nvPr/>
          </p:nvSpPr>
          <p:spPr bwMode="auto">
            <a:xfrm rot="890510">
              <a:off x="2715" y="2176"/>
              <a:ext cx="8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M|F) = 7/9</a:t>
              </a:r>
            </a:p>
          </p:txBody>
        </p:sp>
      </p:grpSp>
      <p:sp>
        <p:nvSpPr>
          <p:cNvPr id="55319" name="Line 23"/>
          <p:cNvSpPr>
            <a:spLocks noChangeShapeType="1"/>
          </p:cNvSpPr>
          <p:nvPr/>
        </p:nvSpPr>
        <p:spPr bwMode="auto">
          <a:xfrm>
            <a:off x="4800600" y="2438400"/>
            <a:ext cx="0" cy="33528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5320" name="Group 24"/>
          <p:cNvGrpSpPr>
            <a:grpSpLocks/>
          </p:cNvGrpSpPr>
          <p:nvPr/>
        </p:nvGrpSpPr>
        <p:grpSpPr bwMode="auto">
          <a:xfrm>
            <a:off x="7620000" y="2286000"/>
            <a:ext cx="2066925" cy="3657600"/>
            <a:chOff x="3888" y="1859"/>
            <a:chExt cx="1302" cy="2304"/>
          </a:xfrm>
        </p:grpSpPr>
        <p:sp>
          <p:nvSpPr>
            <p:cNvPr id="55321" name="Text Box 25"/>
            <p:cNvSpPr txBox="1">
              <a:spLocks noChangeArrowheads="1"/>
            </p:cNvSpPr>
            <p:nvPr/>
          </p:nvSpPr>
          <p:spPr bwMode="auto">
            <a:xfrm>
              <a:off x="3984" y="2157"/>
              <a:ext cx="1148"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P(FF)=(3/10)(2/9)</a:t>
              </a:r>
            </a:p>
          </p:txBody>
        </p:sp>
        <p:sp>
          <p:nvSpPr>
            <p:cNvPr id="55322" name="Text Box 26"/>
            <p:cNvSpPr txBox="1">
              <a:spLocks noChangeArrowheads="1"/>
            </p:cNvSpPr>
            <p:nvPr/>
          </p:nvSpPr>
          <p:spPr bwMode="auto">
            <a:xfrm>
              <a:off x="3984" y="2935"/>
              <a:ext cx="1177"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P(FM)=(3/10)(7/9)</a:t>
              </a:r>
            </a:p>
          </p:txBody>
        </p:sp>
        <p:sp>
          <p:nvSpPr>
            <p:cNvPr id="55323" name="Text Box 27"/>
            <p:cNvSpPr txBox="1">
              <a:spLocks noChangeArrowheads="1"/>
            </p:cNvSpPr>
            <p:nvPr/>
          </p:nvSpPr>
          <p:spPr bwMode="auto">
            <a:xfrm>
              <a:off x="3984" y="3181"/>
              <a:ext cx="1177"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P(MF)=(7/10)(3/9)</a:t>
              </a:r>
            </a:p>
          </p:txBody>
        </p:sp>
        <p:sp>
          <p:nvSpPr>
            <p:cNvPr id="55324" name="Text Box 28"/>
            <p:cNvSpPr txBox="1">
              <a:spLocks noChangeArrowheads="1"/>
            </p:cNvSpPr>
            <p:nvPr/>
          </p:nvSpPr>
          <p:spPr bwMode="auto">
            <a:xfrm>
              <a:off x="3984" y="3907"/>
              <a:ext cx="1206"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P(MM)=(7/10)(6/9)</a:t>
              </a:r>
            </a:p>
          </p:txBody>
        </p:sp>
        <p:sp>
          <p:nvSpPr>
            <p:cNvPr id="55325" name="Text Box 29"/>
            <p:cNvSpPr txBox="1">
              <a:spLocks noChangeArrowheads="1"/>
            </p:cNvSpPr>
            <p:nvPr/>
          </p:nvSpPr>
          <p:spPr bwMode="auto">
            <a:xfrm>
              <a:off x="3888" y="1859"/>
              <a:ext cx="1039"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a:latin typeface="Arial Narrow" panose="020B0606020202030204" pitchFamily="34" charset="0"/>
                </a:rPr>
                <a:t>Joint probabilities</a:t>
              </a:r>
            </a:p>
          </p:txBody>
        </p:sp>
      </p:grpSp>
      <p:sp>
        <p:nvSpPr>
          <p:cNvPr id="55326" name="Line 30"/>
          <p:cNvSpPr>
            <a:spLocks noChangeShapeType="1"/>
          </p:cNvSpPr>
          <p:nvPr/>
        </p:nvSpPr>
        <p:spPr bwMode="auto">
          <a:xfrm>
            <a:off x="6934200" y="29718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7" name="Line 31"/>
          <p:cNvSpPr>
            <a:spLocks noChangeShapeType="1"/>
          </p:cNvSpPr>
          <p:nvPr/>
        </p:nvSpPr>
        <p:spPr bwMode="auto">
          <a:xfrm>
            <a:off x="6934200" y="41656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8" name="Line 32"/>
          <p:cNvSpPr>
            <a:spLocks noChangeShapeType="1"/>
          </p:cNvSpPr>
          <p:nvPr/>
        </p:nvSpPr>
        <p:spPr bwMode="auto">
          <a:xfrm>
            <a:off x="6934200" y="44704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9" name="Line 33"/>
          <p:cNvSpPr>
            <a:spLocks noChangeShapeType="1"/>
          </p:cNvSpPr>
          <p:nvPr/>
        </p:nvSpPr>
        <p:spPr bwMode="auto">
          <a:xfrm>
            <a:off x="6934200" y="57023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9438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5123" name="Rectangle 5"/>
          <p:cNvSpPr>
            <a:spLocks noGrp="1" noChangeArrowheads="1"/>
          </p:cNvSpPr>
          <p:nvPr>
            <p:ph type="body" idx="1"/>
          </p:nvPr>
        </p:nvSpPr>
        <p:spPr>
          <a:xfrm>
            <a:off x="1029930" y="1690688"/>
            <a:ext cx="10515600" cy="4351338"/>
          </a:xfrm>
        </p:spPr>
        <p:txBody>
          <a:bodyPr>
            <a:normAutofit fontScale="92500" lnSpcReduction="10000"/>
          </a:bodyPr>
          <a:lstStyle/>
          <a:p>
            <a:pPr marL="0" indent="0">
              <a:buNone/>
            </a:pPr>
            <a:r>
              <a:rPr lang="es-ES" altLang="en-US" dirty="0" err="1">
                <a:solidFill>
                  <a:srgbClr val="000000"/>
                </a:solidFill>
                <a:latin typeface="+mj-lt"/>
              </a:rPr>
              <a:t>Random</a:t>
            </a:r>
            <a:r>
              <a:rPr lang="es-ES" altLang="en-US" dirty="0">
                <a:solidFill>
                  <a:srgbClr val="000000"/>
                </a:solidFill>
                <a:latin typeface="+mj-lt"/>
              </a:rPr>
              <a:t> variables </a:t>
            </a:r>
            <a:r>
              <a:rPr lang="es-ES" altLang="en-US" dirty="0" err="1">
                <a:solidFill>
                  <a:srgbClr val="000000"/>
                </a:solidFill>
                <a:latin typeface="+mj-lt"/>
              </a:rPr>
              <a:t>assign</a:t>
            </a:r>
            <a:r>
              <a:rPr lang="es-ES" altLang="en-US" dirty="0">
                <a:solidFill>
                  <a:srgbClr val="000000"/>
                </a:solidFill>
                <a:latin typeface="+mj-lt"/>
              </a:rPr>
              <a:t> a real </a:t>
            </a:r>
            <a:r>
              <a:rPr lang="es-ES" altLang="en-US" dirty="0" err="1">
                <a:solidFill>
                  <a:srgbClr val="000000"/>
                </a:solidFill>
                <a:latin typeface="+mj-lt"/>
              </a:rPr>
              <a:t>number</a:t>
            </a:r>
            <a:r>
              <a:rPr lang="es-ES" altLang="en-US" dirty="0">
                <a:solidFill>
                  <a:srgbClr val="000000"/>
                </a:solidFill>
                <a:latin typeface="+mj-lt"/>
              </a:rPr>
              <a:t> to </a:t>
            </a:r>
            <a:r>
              <a:rPr lang="es-ES" altLang="en-US" dirty="0" err="1">
                <a:solidFill>
                  <a:srgbClr val="000000"/>
                </a:solidFill>
                <a:latin typeface="+mj-lt"/>
              </a:rPr>
              <a:t>each</a:t>
            </a:r>
            <a:endParaRPr lang="es-ES" altLang="en-US" dirty="0">
              <a:solidFill>
                <a:srgbClr val="000000"/>
              </a:solidFill>
              <a:latin typeface="+mj-lt"/>
            </a:endParaRPr>
          </a:p>
          <a:p>
            <a:pPr marL="0" indent="0">
              <a:buNone/>
            </a:pPr>
            <a:r>
              <a:rPr lang="es-ES" altLang="en-US" dirty="0" err="1">
                <a:solidFill>
                  <a:srgbClr val="000000"/>
                </a:solidFill>
                <a:latin typeface="+mj-lt"/>
              </a:rPr>
              <a:t>outcome</a:t>
            </a:r>
            <a:r>
              <a:rPr lang="es-ES" altLang="en-US" dirty="0">
                <a:solidFill>
                  <a:srgbClr val="000000"/>
                </a:solidFill>
                <a:latin typeface="+mj-lt"/>
              </a:rPr>
              <a:t>:</a:t>
            </a:r>
          </a:p>
          <a:p>
            <a:pPr marL="0" indent="0">
              <a:buNone/>
            </a:pPr>
            <a:endParaRPr lang="es-ES" altLang="en-US" dirty="0">
              <a:solidFill>
                <a:srgbClr val="000000"/>
              </a:solidFill>
              <a:latin typeface="+mj-lt"/>
            </a:endParaRPr>
          </a:p>
          <a:p>
            <a:pPr marL="0" indent="0">
              <a:buNone/>
            </a:pPr>
            <a:endParaRPr lang="es-ES" altLang="en-US" dirty="0">
              <a:solidFill>
                <a:srgbClr val="000000"/>
              </a:solidFill>
              <a:latin typeface="+mj-lt"/>
            </a:endParaRPr>
          </a:p>
          <a:p>
            <a:pPr marL="0" indent="0">
              <a:buNone/>
            </a:pPr>
            <a:endParaRPr lang="es-ES" altLang="en-US" dirty="0">
              <a:solidFill>
                <a:srgbClr val="000000"/>
              </a:solidFill>
              <a:latin typeface="+mj-lt"/>
            </a:endParaRPr>
          </a:p>
          <a:p>
            <a:pPr marL="0" indent="0">
              <a:buNone/>
            </a:pPr>
            <a:r>
              <a:rPr lang="es-ES" altLang="en-US" dirty="0" err="1">
                <a:solidFill>
                  <a:srgbClr val="000000"/>
                </a:solidFill>
                <a:latin typeface="+mj-lt"/>
              </a:rPr>
              <a:t>Random</a:t>
            </a:r>
            <a:r>
              <a:rPr lang="es-ES" altLang="en-US" dirty="0">
                <a:solidFill>
                  <a:srgbClr val="000000"/>
                </a:solidFill>
                <a:latin typeface="+mj-lt"/>
              </a:rPr>
              <a:t> variables can be:</a:t>
            </a:r>
          </a:p>
          <a:p>
            <a:pPr marL="0" indent="0">
              <a:buNone/>
            </a:pPr>
            <a:endParaRPr lang="es-ES" altLang="en-US" dirty="0">
              <a:solidFill>
                <a:srgbClr val="000000"/>
              </a:solidFill>
              <a:latin typeface="+mj-lt"/>
            </a:endParaRPr>
          </a:p>
          <a:p>
            <a:pPr marL="914400" lvl="2" indent="0">
              <a:buNone/>
            </a:pPr>
            <a:r>
              <a:rPr lang="es-ES" altLang="en-US" sz="2800" dirty="0">
                <a:solidFill>
                  <a:srgbClr val="000000"/>
                </a:solidFill>
                <a:latin typeface="+mj-lt"/>
              </a:rPr>
              <a:t>   </a:t>
            </a:r>
            <a:r>
              <a:rPr lang="es-ES" altLang="en-US" sz="2800" dirty="0" err="1">
                <a:solidFill>
                  <a:srgbClr val="000000"/>
                </a:solidFill>
                <a:latin typeface="+mj-lt"/>
              </a:rPr>
              <a:t>Discrete</a:t>
            </a:r>
            <a:r>
              <a:rPr lang="es-ES" altLang="en-US" sz="2800" dirty="0">
                <a:solidFill>
                  <a:srgbClr val="000000"/>
                </a:solidFill>
                <a:latin typeface="+mj-lt"/>
              </a:rPr>
              <a:t>: </a:t>
            </a:r>
            <a:r>
              <a:rPr lang="es-ES" altLang="en-US" sz="2800" dirty="0" err="1">
                <a:solidFill>
                  <a:srgbClr val="000000"/>
                </a:solidFill>
                <a:latin typeface="+mj-lt"/>
              </a:rPr>
              <a:t>if</a:t>
            </a:r>
            <a:r>
              <a:rPr lang="es-ES" altLang="en-US" sz="2800" dirty="0">
                <a:solidFill>
                  <a:srgbClr val="000000"/>
                </a:solidFill>
                <a:latin typeface="+mj-lt"/>
              </a:rPr>
              <a:t> </a:t>
            </a:r>
            <a:r>
              <a:rPr lang="es-ES" altLang="en-US" sz="2800" dirty="0" err="1">
                <a:solidFill>
                  <a:srgbClr val="000000"/>
                </a:solidFill>
                <a:latin typeface="+mj-lt"/>
              </a:rPr>
              <a:t>it</a:t>
            </a:r>
            <a:r>
              <a:rPr lang="es-ES" altLang="en-US" sz="2800" dirty="0">
                <a:solidFill>
                  <a:srgbClr val="000000"/>
                </a:solidFill>
                <a:latin typeface="+mj-lt"/>
              </a:rPr>
              <a:t> </a:t>
            </a:r>
            <a:r>
              <a:rPr lang="es-ES" altLang="en-US" sz="2800" dirty="0" err="1">
                <a:solidFill>
                  <a:srgbClr val="000000"/>
                </a:solidFill>
                <a:latin typeface="+mj-lt"/>
              </a:rPr>
              <a:t>takes</a:t>
            </a:r>
            <a:r>
              <a:rPr lang="es-ES" altLang="en-US" sz="2800" dirty="0">
                <a:solidFill>
                  <a:srgbClr val="000000"/>
                </a:solidFill>
                <a:latin typeface="+mj-lt"/>
              </a:rPr>
              <a:t> at </a:t>
            </a:r>
            <a:r>
              <a:rPr lang="es-ES" altLang="en-US" sz="2800" dirty="0" err="1">
                <a:solidFill>
                  <a:srgbClr val="000000"/>
                </a:solidFill>
                <a:latin typeface="+mj-lt"/>
              </a:rPr>
              <a:t>most</a:t>
            </a:r>
            <a:r>
              <a:rPr lang="es-ES" altLang="en-US" sz="2800" dirty="0">
                <a:solidFill>
                  <a:srgbClr val="000000"/>
                </a:solidFill>
                <a:latin typeface="+mj-lt"/>
              </a:rPr>
              <a:t> </a:t>
            </a:r>
            <a:r>
              <a:rPr lang="es-ES" altLang="en-US" sz="2800" dirty="0" err="1">
                <a:solidFill>
                  <a:srgbClr val="000000"/>
                </a:solidFill>
                <a:latin typeface="+mj-lt"/>
              </a:rPr>
              <a:t>countably</a:t>
            </a:r>
            <a:r>
              <a:rPr lang="es-ES" altLang="en-US" sz="2800" dirty="0">
                <a:solidFill>
                  <a:srgbClr val="000000"/>
                </a:solidFill>
                <a:latin typeface="+mj-lt"/>
              </a:rPr>
              <a:t> </a:t>
            </a:r>
            <a:r>
              <a:rPr lang="es-ES" altLang="en-US" sz="2800" dirty="0" err="1">
                <a:solidFill>
                  <a:srgbClr val="000000"/>
                </a:solidFill>
                <a:latin typeface="+mj-lt"/>
              </a:rPr>
              <a:t>many</a:t>
            </a:r>
            <a:endParaRPr lang="es-ES" altLang="en-US" sz="2800" dirty="0">
              <a:solidFill>
                <a:srgbClr val="000000"/>
              </a:solidFill>
              <a:latin typeface="+mj-lt"/>
            </a:endParaRPr>
          </a:p>
          <a:p>
            <a:pPr marL="914400" lvl="2" indent="0">
              <a:buNone/>
            </a:pPr>
            <a:r>
              <a:rPr lang="es-ES" altLang="en-US" sz="2800" dirty="0">
                <a:solidFill>
                  <a:srgbClr val="000000"/>
                </a:solidFill>
                <a:latin typeface="+mj-lt"/>
              </a:rPr>
              <a:t>                    </a:t>
            </a:r>
            <a:r>
              <a:rPr lang="es-ES" altLang="en-US" sz="2800" dirty="0" err="1">
                <a:solidFill>
                  <a:srgbClr val="000000"/>
                </a:solidFill>
                <a:latin typeface="+mj-lt"/>
              </a:rPr>
              <a:t>values</a:t>
            </a:r>
            <a:r>
              <a:rPr lang="es-ES" altLang="en-US" sz="2800" dirty="0">
                <a:solidFill>
                  <a:srgbClr val="000000"/>
                </a:solidFill>
                <a:latin typeface="+mj-lt"/>
              </a:rPr>
              <a:t> (</a:t>
            </a:r>
            <a:r>
              <a:rPr lang="es-ES" altLang="en-US" sz="2800" dirty="0" err="1">
                <a:solidFill>
                  <a:srgbClr val="000000"/>
                </a:solidFill>
                <a:latin typeface="+mj-lt"/>
              </a:rPr>
              <a:t>integers</a:t>
            </a:r>
            <a:r>
              <a:rPr lang="es-ES" altLang="en-US" sz="2800" dirty="0">
                <a:solidFill>
                  <a:srgbClr val="000000"/>
                </a:solidFill>
                <a:latin typeface="+mj-lt"/>
              </a:rPr>
              <a:t>).</a:t>
            </a:r>
          </a:p>
          <a:p>
            <a:pPr marL="914400" lvl="2" indent="0">
              <a:buNone/>
            </a:pPr>
            <a:r>
              <a:rPr lang="es-ES" altLang="en-US" sz="2800" dirty="0">
                <a:solidFill>
                  <a:srgbClr val="000000"/>
                </a:solidFill>
                <a:latin typeface="+mj-lt"/>
              </a:rPr>
              <a:t>   </a:t>
            </a:r>
            <a:r>
              <a:rPr lang="es-ES" altLang="en-US" sz="2800" dirty="0" err="1">
                <a:solidFill>
                  <a:srgbClr val="000000"/>
                </a:solidFill>
                <a:latin typeface="+mj-lt"/>
              </a:rPr>
              <a:t>Continuous</a:t>
            </a:r>
            <a:r>
              <a:rPr lang="es-ES" altLang="en-US" sz="2800" dirty="0">
                <a:solidFill>
                  <a:srgbClr val="000000"/>
                </a:solidFill>
                <a:latin typeface="+mj-lt"/>
              </a:rPr>
              <a:t>: </a:t>
            </a:r>
            <a:r>
              <a:rPr lang="es-ES" altLang="en-US" sz="2800" dirty="0" err="1">
                <a:solidFill>
                  <a:srgbClr val="000000"/>
                </a:solidFill>
                <a:latin typeface="+mj-lt"/>
              </a:rPr>
              <a:t>if</a:t>
            </a:r>
            <a:r>
              <a:rPr lang="es-ES" altLang="en-US" sz="2800" dirty="0">
                <a:solidFill>
                  <a:srgbClr val="000000"/>
                </a:solidFill>
                <a:latin typeface="+mj-lt"/>
              </a:rPr>
              <a:t> </a:t>
            </a:r>
            <a:r>
              <a:rPr lang="es-ES" altLang="en-US" sz="2800" dirty="0" err="1">
                <a:solidFill>
                  <a:srgbClr val="000000"/>
                </a:solidFill>
                <a:latin typeface="+mj-lt"/>
              </a:rPr>
              <a:t>it</a:t>
            </a:r>
            <a:r>
              <a:rPr lang="es-ES" altLang="en-US" sz="2800" dirty="0">
                <a:solidFill>
                  <a:srgbClr val="000000"/>
                </a:solidFill>
                <a:latin typeface="+mj-lt"/>
              </a:rPr>
              <a:t> can </a:t>
            </a:r>
            <a:r>
              <a:rPr lang="es-ES" altLang="en-US" sz="2800" dirty="0" err="1">
                <a:solidFill>
                  <a:srgbClr val="000000"/>
                </a:solidFill>
                <a:latin typeface="+mj-lt"/>
              </a:rPr>
              <a:t>take</a:t>
            </a:r>
            <a:r>
              <a:rPr lang="es-ES" altLang="en-US" sz="2800" dirty="0">
                <a:solidFill>
                  <a:srgbClr val="000000"/>
                </a:solidFill>
                <a:latin typeface="+mj-lt"/>
              </a:rPr>
              <a:t> </a:t>
            </a:r>
            <a:r>
              <a:rPr lang="es-ES" altLang="en-US" sz="2800" dirty="0" err="1">
                <a:solidFill>
                  <a:srgbClr val="000000"/>
                </a:solidFill>
                <a:latin typeface="+mj-lt"/>
              </a:rPr>
              <a:t>any</a:t>
            </a:r>
            <a:r>
              <a:rPr lang="es-ES" altLang="en-US" sz="2800" dirty="0">
                <a:solidFill>
                  <a:srgbClr val="000000"/>
                </a:solidFill>
                <a:latin typeface="+mj-lt"/>
              </a:rPr>
              <a:t> real </a:t>
            </a:r>
            <a:r>
              <a:rPr lang="es-ES" altLang="en-US" sz="2800" dirty="0" err="1">
                <a:solidFill>
                  <a:srgbClr val="000000"/>
                </a:solidFill>
                <a:latin typeface="+mj-lt"/>
              </a:rPr>
              <a:t>number</a:t>
            </a:r>
            <a:r>
              <a:rPr lang="es-ES" altLang="en-US" sz="2800" dirty="0">
                <a:solidFill>
                  <a:srgbClr val="000000"/>
                </a:solidFill>
                <a:latin typeface="+mj-lt"/>
              </a:rPr>
              <a:t>.</a:t>
            </a:r>
          </a:p>
          <a:p>
            <a:pPr lvl="2">
              <a:buNone/>
            </a:pPr>
            <a:endParaRPr lang="es-ES" altLang="en-US" dirty="0">
              <a:solidFill>
                <a:srgbClr val="000000"/>
              </a:solidFill>
              <a:latin typeface="Arial" panose="020B0604020202020204" pitchFamily="34" charset="0"/>
            </a:endParaRPr>
          </a:p>
          <a:p>
            <a:endParaRPr lang="es-ES" altLang="en-US" dirty="0">
              <a:solidFill>
                <a:srgbClr val="000000"/>
              </a:solidFill>
              <a:latin typeface="Arial" panose="020B0604020202020204" pitchFamily="34" charset="0"/>
            </a:endParaRPr>
          </a:p>
        </p:txBody>
      </p:sp>
      <p:grpSp>
        <p:nvGrpSpPr>
          <p:cNvPr id="4" name="Group 11"/>
          <p:cNvGrpSpPr>
            <a:grpSpLocks/>
          </p:cNvGrpSpPr>
          <p:nvPr/>
        </p:nvGrpSpPr>
        <p:grpSpPr bwMode="auto">
          <a:xfrm>
            <a:off x="4154130" y="2990057"/>
            <a:ext cx="2133600" cy="876300"/>
            <a:chOff x="2112" y="1488"/>
            <a:chExt cx="1344" cy="552"/>
          </a:xfrm>
        </p:grpSpPr>
        <p:graphicFrame>
          <p:nvGraphicFramePr>
            <p:cNvPr id="5" name="Object 9"/>
            <p:cNvGraphicFramePr>
              <a:graphicFrameLocks noChangeAspect="1"/>
            </p:cNvGraphicFramePr>
            <p:nvPr/>
          </p:nvGraphicFramePr>
          <p:xfrm>
            <a:off x="2112" y="1488"/>
            <a:ext cx="1344" cy="552"/>
          </p:xfrm>
          <a:graphic>
            <a:graphicData uri="http://schemas.openxmlformats.org/presentationml/2006/ole">
              <mc:AlternateContent xmlns:mc="http://schemas.openxmlformats.org/markup-compatibility/2006">
                <mc:Choice xmlns:v="urn:schemas-microsoft-com:vml" Requires="v">
                  <p:oleObj spid="_x0000_s86101" name="Ecuación" r:id="rId4" imgW="927000" imgH="380880" progId="Equation.3">
                    <p:embed/>
                  </p:oleObj>
                </mc:Choice>
                <mc:Fallback>
                  <p:oleObj name="Ecuación" r:id="rId4" imgW="927000" imgH="380880" progId="Equation.3">
                    <p:embed/>
                    <p:pic>
                      <p:nvPicPr>
                        <p:cNvPr id="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1488"/>
                          <a:ext cx="1344" cy="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2928" y="1488"/>
            <a:ext cx="228" cy="220"/>
          </p:xfrm>
          <a:graphic>
            <a:graphicData uri="http://schemas.openxmlformats.org/presentationml/2006/ole">
              <mc:AlternateContent xmlns:mc="http://schemas.openxmlformats.org/markup-compatibility/2006">
                <mc:Choice xmlns:v="urn:schemas-microsoft-com:vml" Requires="v">
                  <p:oleObj spid="_x0000_s86102" name="Imagen de mapa de bits" r:id="rId6" imgW="266737" imgH="257007" progId="Paint.Picture">
                    <p:embed/>
                  </p:oleObj>
                </mc:Choice>
                <mc:Fallback>
                  <p:oleObj name="Imagen de mapa de bits" r:id="rId6" imgW="266737" imgH="257007" progId="Paint.Picture">
                    <p:embed/>
                    <p:pic>
                      <p:nvPicPr>
                        <p:cNvPr id="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488"/>
                          <a:ext cx="228"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294256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5123" name="Rectangle 5"/>
          <p:cNvSpPr>
            <a:spLocks noGrp="1" noChangeArrowheads="1"/>
          </p:cNvSpPr>
          <p:nvPr>
            <p:ph type="body" idx="1"/>
          </p:nvPr>
        </p:nvSpPr>
        <p:spPr>
          <a:xfrm>
            <a:off x="1029930" y="1690688"/>
            <a:ext cx="10515600" cy="4351338"/>
          </a:xfrm>
        </p:spPr>
        <p:txBody>
          <a:bodyPr/>
          <a:lstStyle/>
          <a:p>
            <a:pPr marL="0" indent="0">
              <a:buNone/>
            </a:pPr>
            <a:r>
              <a:rPr lang="en-US" altLang="en-US" dirty="0">
                <a:latin typeface="+mj-lt"/>
                <a:cs typeface="Times New Roman" panose="02020603050405020304" pitchFamily="18" charset="0"/>
              </a:rPr>
              <a:t>Distribution of a random variable</a:t>
            </a:r>
            <a:endParaRPr lang="en-US" altLang="en-US" dirty="0">
              <a:latin typeface="+mj-lt"/>
            </a:endParaRPr>
          </a:p>
        </p:txBody>
      </p:sp>
      <p:graphicFrame>
        <p:nvGraphicFramePr>
          <p:cNvPr id="4" name="Object 11"/>
          <p:cNvGraphicFramePr>
            <a:graphicFrameLocks noChangeAspect="1"/>
          </p:cNvGraphicFramePr>
          <p:nvPr>
            <p:extLst/>
          </p:nvPr>
        </p:nvGraphicFramePr>
        <p:xfrm>
          <a:off x="6096000" y="1690688"/>
          <a:ext cx="3654425" cy="496888"/>
        </p:xfrm>
        <a:graphic>
          <a:graphicData uri="http://schemas.openxmlformats.org/presentationml/2006/ole">
            <mc:AlternateContent xmlns:mc="http://schemas.openxmlformats.org/markup-compatibility/2006">
              <mc:Choice xmlns:v="urn:schemas-microsoft-com:vml" Requires="v">
                <p:oleObj spid="_x0000_s87461" name="Ecuación" r:id="rId4" imgW="1587240" imgH="215640" progId="Equation.3">
                  <p:embed/>
                </p:oleObj>
              </mc:Choice>
              <mc:Fallback>
                <p:oleObj name="Ecuación" r:id="rId4" imgW="1587240" imgH="215640" progId="Equation.3">
                  <p:embed/>
                  <p:pic>
                    <p:nvPicPr>
                      <p:cNvPr id="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690688"/>
                        <a:ext cx="3654425"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0"/>
          <p:cNvGrpSpPr>
            <a:grpSpLocks/>
          </p:cNvGrpSpPr>
          <p:nvPr/>
        </p:nvGrpSpPr>
        <p:grpSpPr bwMode="auto">
          <a:xfrm>
            <a:off x="2080855" y="2527250"/>
            <a:ext cx="6467475" cy="3846512"/>
            <a:chOff x="806" y="1081"/>
            <a:chExt cx="4074" cy="2423"/>
          </a:xfrm>
        </p:grpSpPr>
        <p:sp>
          <p:nvSpPr>
            <p:cNvPr id="6" name="Text Box 4"/>
            <p:cNvSpPr txBox="1">
              <a:spLocks noChangeArrowheads="1"/>
            </p:cNvSpPr>
            <p:nvPr/>
          </p:nvSpPr>
          <p:spPr bwMode="auto">
            <a:xfrm>
              <a:off x="806" y="1081"/>
              <a:ext cx="2721"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(i)                       </a:t>
              </a:r>
              <a:r>
                <a:rPr lang="es-ES" altLang="en-US" dirty="0" err="1">
                  <a:solidFill>
                    <a:srgbClr val="000000"/>
                  </a:solidFill>
                  <a:latin typeface="+mj-lt"/>
                </a:rPr>
                <a:t>when</a:t>
              </a:r>
              <a:endParaRPr lang="es-ES" altLang="en-US" dirty="0">
                <a:solidFill>
                  <a:srgbClr val="000000"/>
                </a:solidFill>
                <a:latin typeface="+mj-lt"/>
              </a:endParaRPr>
            </a:p>
            <a:p>
              <a:pPr eaLnBrk="1" hangingPunct="1"/>
              <a:endParaRPr lang="es-ES" altLang="en-US" dirty="0">
                <a:solidFill>
                  <a:srgbClr val="000000"/>
                </a:solidFill>
                <a:latin typeface="+mj-lt"/>
              </a:endParaRPr>
            </a:p>
            <a:p>
              <a:pPr eaLnBrk="1" hangingPunct="1"/>
              <a:r>
                <a:rPr lang="es-ES" altLang="en-US" dirty="0">
                  <a:solidFill>
                    <a:srgbClr val="000000"/>
                  </a:solidFill>
                  <a:latin typeface="+mj-lt"/>
                </a:rPr>
                <a:t>(ii)                      </a:t>
              </a:r>
              <a:r>
                <a:rPr lang="es-ES" altLang="en-US" dirty="0" err="1">
                  <a:solidFill>
                    <a:srgbClr val="000000"/>
                  </a:solidFill>
                  <a:latin typeface="+mj-lt"/>
                </a:rPr>
                <a:t>when</a:t>
              </a:r>
              <a:endParaRPr lang="es-ES" altLang="en-US" dirty="0">
                <a:solidFill>
                  <a:srgbClr val="000000"/>
                </a:solidFill>
                <a:latin typeface="+mj-lt"/>
              </a:endParaRPr>
            </a:p>
            <a:p>
              <a:pPr eaLnBrk="1" hangingPunct="1"/>
              <a:endParaRPr lang="es-ES" altLang="en-US" dirty="0">
                <a:solidFill>
                  <a:srgbClr val="000000"/>
                </a:solidFill>
                <a:latin typeface="+mj-lt"/>
              </a:endParaRPr>
            </a:p>
            <a:p>
              <a:pPr eaLnBrk="1" hangingPunct="1">
                <a:buFontTx/>
                <a:buAutoNum type="romanLcParenBoth" startAt="3"/>
              </a:pPr>
              <a:r>
                <a:rPr lang="es-ES" altLang="en-US" dirty="0">
                  <a:solidFill>
                    <a:srgbClr val="000000"/>
                  </a:solidFill>
                  <a:latin typeface="+mj-lt"/>
                </a:rPr>
                <a:t>              </a:t>
              </a:r>
              <a:r>
                <a:rPr lang="es-ES" altLang="en-US" dirty="0" err="1">
                  <a:solidFill>
                    <a:srgbClr val="000000"/>
                  </a:solidFill>
                  <a:latin typeface="+mj-lt"/>
                </a:rPr>
                <a:t>is</a:t>
              </a:r>
              <a:r>
                <a:rPr lang="es-ES" altLang="en-US" dirty="0">
                  <a:solidFill>
                    <a:srgbClr val="000000"/>
                  </a:solidFill>
                  <a:latin typeface="+mj-lt"/>
                </a:rPr>
                <a:t> </a:t>
              </a:r>
              <a:r>
                <a:rPr lang="es-ES" altLang="en-US" dirty="0" err="1">
                  <a:solidFill>
                    <a:srgbClr val="000000"/>
                  </a:solidFill>
                  <a:latin typeface="+mj-lt"/>
                </a:rPr>
                <a:t>nondecreasing</a:t>
              </a:r>
              <a:r>
                <a:rPr lang="es-ES" altLang="en-US" dirty="0">
                  <a:solidFill>
                    <a:srgbClr val="000000"/>
                  </a:solidFill>
                  <a:latin typeface="+mj-lt"/>
                </a:rPr>
                <a:t>.</a:t>
              </a:r>
            </a:p>
            <a:p>
              <a:pPr eaLnBrk="1" hangingPunct="1">
                <a:buFontTx/>
                <a:buAutoNum type="romanLcParenBoth" startAt="3"/>
              </a:pPr>
              <a:endParaRPr lang="es-ES" altLang="en-US" dirty="0">
                <a:solidFill>
                  <a:srgbClr val="000000"/>
                </a:solidFill>
                <a:latin typeface="+mj-lt"/>
              </a:endParaRPr>
            </a:p>
            <a:p>
              <a:pPr eaLnBrk="1" hangingPunct="1"/>
              <a:endParaRPr lang="es-ES" altLang="en-US" dirty="0">
                <a:solidFill>
                  <a:srgbClr val="000000"/>
                </a:solidFill>
                <a:latin typeface="+mj-lt"/>
              </a:endParaRPr>
            </a:p>
            <a:p>
              <a:pPr eaLnBrk="1" hangingPunct="1">
                <a:buFontTx/>
                <a:buAutoNum type="romanLcParenBoth" startAt="4"/>
              </a:pPr>
              <a:r>
                <a:rPr lang="es-ES" altLang="en-US" dirty="0">
                  <a:solidFill>
                    <a:srgbClr val="000000"/>
                  </a:solidFill>
                  <a:latin typeface="+mj-lt"/>
                </a:rPr>
                <a:t>              </a:t>
              </a:r>
              <a:r>
                <a:rPr lang="es-ES" altLang="en-US" dirty="0" err="1">
                  <a:solidFill>
                    <a:srgbClr val="000000"/>
                  </a:solidFill>
                  <a:latin typeface="+mj-lt"/>
                </a:rPr>
                <a:t>is</a:t>
              </a:r>
              <a:r>
                <a:rPr lang="es-ES" altLang="en-US" dirty="0">
                  <a:solidFill>
                    <a:srgbClr val="000000"/>
                  </a:solidFill>
                  <a:latin typeface="+mj-lt"/>
                </a:rPr>
                <a:t> </a:t>
              </a:r>
              <a:r>
                <a:rPr lang="es-ES" altLang="en-US" dirty="0" err="1">
                  <a:solidFill>
                    <a:srgbClr val="000000"/>
                  </a:solidFill>
                  <a:latin typeface="+mj-lt"/>
                </a:rPr>
                <a:t>right-continuous</a:t>
              </a:r>
              <a:r>
                <a:rPr lang="es-ES" altLang="en-US" dirty="0">
                  <a:solidFill>
                    <a:srgbClr val="000000"/>
                  </a:solidFill>
                  <a:latin typeface="+mj-lt"/>
                </a:rPr>
                <a:t>.</a:t>
              </a:r>
            </a:p>
            <a:p>
              <a:pPr eaLnBrk="1" hangingPunct="1"/>
              <a:r>
                <a:rPr lang="es-ES" altLang="en-US" dirty="0">
                  <a:solidFill>
                    <a:srgbClr val="000000"/>
                  </a:solidFill>
                  <a:latin typeface="+mj-lt"/>
                </a:rPr>
                <a:t>                                                  </a:t>
              </a:r>
              <a:r>
                <a:rPr lang="es-ES" altLang="en-US" dirty="0" err="1">
                  <a:solidFill>
                    <a:srgbClr val="000000"/>
                  </a:solidFill>
                  <a:latin typeface="+mj-lt"/>
                </a:rPr>
                <a:t>when</a:t>
              </a:r>
              <a:endParaRPr lang="es-ES" altLang="en-US" dirty="0">
                <a:solidFill>
                  <a:srgbClr val="000000"/>
                </a:solidFill>
                <a:latin typeface="+mj-lt"/>
              </a:endParaRPr>
            </a:p>
          </p:txBody>
        </p:sp>
        <p:graphicFrame>
          <p:nvGraphicFramePr>
            <p:cNvPr id="7" name="Object 7"/>
            <p:cNvGraphicFramePr>
              <a:graphicFrameLocks noChangeAspect="1"/>
            </p:cNvGraphicFramePr>
            <p:nvPr>
              <p:extLst/>
            </p:nvPr>
          </p:nvGraphicFramePr>
          <p:xfrm>
            <a:off x="1038" y="1100"/>
            <a:ext cx="911" cy="292"/>
          </p:xfrm>
          <a:graphic>
            <a:graphicData uri="http://schemas.openxmlformats.org/presentationml/2006/ole">
              <mc:AlternateContent xmlns:mc="http://schemas.openxmlformats.org/markup-compatibility/2006">
                <mc:Choice xmlns:v="urn:schemas-microsoft-com:vml" Requires="v">
                  <p:oleObj spid="_x0000_s87462" name="Ecuación" r:id="rId6" imgW="634680" imgH="203040" progId="Equation.3">
                    <p:embed/>
                  </p:oleObj>
                </mc:Choice>
                <mc:Fallback>
                  <p:oleObj name="Ecuación" r:id="rId6" imgW="634680" imgH="203040" progId="Equation.3">
                    <p:embed/>
                    <p:pic>
                      <p:nvPicPr>
                        <p:cNvPr id="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 y="1100"/>
                          <a:ext cx="911"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p:cNvGraphicFramePr>
              <a:graphicFrameLocks noChangeAspect="1"/>
            </p:cNvGraphicFramePr>
            <p:nvPr>
              <p:extLst/>
            </p:nvPr>
          </p:nvGraphicFramePr>
          <p:xfrm>
            <a:off x="1074" y="1574"/>
            <a:ext cx="875" cy="292"/>
          </p:xfrm>
          <a:graphic>
            <a:graphicData uri="http://schemas.openxmlformats.org/presentationml/2006/ole">
              <mc:AlternateContent xmlns:mc="http://schemas.openxmlformats.org/markup-compatibility/2006">
                <mc:Choice xmlns:v="urn:schemas-microsoft-com:vml" Requires="v">
                  <p:oleObj spid="_x0000_s87463" name="Ecuación" r:id="rId8" imgW="609480" imgH="203040" progId="Equation.3">
                    <p:embed/>
                  </p:oleObj>
                </mc:Choice>
                <mc:Fallback>
                  <p:oleObj name="Ecuación" r:id="rId8" imgW="609480" imgH="203040" progId="Equation.3">
                    <p:embed/>
                    <p:pic>
                      <p:nvPicPr>
                        <p:cNvPr id="8"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 y="1574"/>
                          <a:ext cx="875"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3"/>
            <p:cNvGraphicFramePr>
              <a:graphicFrameLocks noChangeAspect="1"/>
            </p:cNvGraphicFramePr>
            <p:nvPr/>
          </p:nvGraphicFramePr>
          <p:xfrm>
            <a:off x="1248" y="2016"/>
            <a:ext cx="492" cy="292"/>
          </p:xfrm>
          <a:graphic>
            <a:graphicData uri="http://schemas.openxmlformats.org/presentationml/2006/ole">
              <mc:AlternateContent xmlns:mc="http://schemas.openxmlformats.org/markup-compatibility/2006">
                <mc:Choice xmlns:v="urn:schemas-microsoft-com:vml" Requires="v">
                  <p:oleObj spid="_x0000_s87464" name="Ecuación" r:id="rId10" imgW="342720" imgH="203040" progId="Equation.3">
                    <p:embed/>
                  </p:oleObj>
                </mc:Choice>
                <mc:Fallback>
                  <p:oleObj name="Ecuación" r:id="rId10" imgW="342720" imgH="203040" progId="Equation.3">
                    <p:embed/>
                    <p:pic>
                      <p:nvPicPr>
                        <p:cNvPr id="9"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2016"/>
                          <a:ext cx="4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4"/>
            <p:cNvGraphicFramePr>
              <a:graphicFrameLocks noChangeAspect="1"/>
            </p:cNvGraphicFramePr>
            <p:nvPr/>
          </p:nvGraphicFramePr>
          <p:xfrm>
            <a:off x="1248" y="2684"/>
            <a:ext cx="492" cy="292"/>
          </p:xfrm>
          <a:graphic>
            <a:graphicData uri="http://schemas.openxmlformats.org/presentationml/2006/ole">
              <mc:AlternateContent xmlns:mc="http://schemas.openxmlformats.org/markup-compatibility/2006">
                <mc:Choice xmlns:v="urn:schemas-microsoft-com:vml" Requires="v">
                  <p:oleObj spid="_x0000_s87465" name="Ecuación" r:id="rId12" imgW="342720" imgH="203040" progId="Equation.3">
                    <p:embed/>
                  </p:oleObj>
                </mc:Choice>
                <mc:Fallback>
                  <p:oleObj name="Ecuación" r:id="rId12" imgW="342720" imgH="203040" progId="Equation.3">
                    <p:embed/>
                    <p:pic>
                      <p:nvPicPr>
                        <p:cNvPr id="1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2684"/>
                          <a:ext cx="4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5"/>
            <p:cNvGraphicFramePr>
              <a:graphicFrameLocks noChangeAspect="1"/>
            </p:cNvGraphicFramePr>
            <p:nvPr/>
          </p:nvGraphicFramePr>
          <p:xfrm>
            <a:off x="3027" y="1149"/>
            <a:ext cx="765" cy="201"/>
          </p:xfrm>
          <a:graphic>
            <a:graphicData uri="http://schemas.openxmlformats.org/presentationml/2006/ole">
              <mc:AlternateContent xmlns:mc="http://schemas.openxmlformats.org/markup-compatibility/2006">
                <mc:Choice xmlns:v="urn:schemas-microsoft-com:vml" Requires="v">
                  <p:oleObj spid="_x0000_s87466" name="Ecuación" r:id="rId13" imgW="533160" imgH="139680" progId="Equation.3">
                    <p:embed/>
                  </p:oleObj>
                </mc:Choice>
                <mc:Fallback>
                  <p:oleObj name="Ecuación" r:id="rId13" imgW="533160" imgH="139680" progId="Equation.3">
                    <p:embed/>
                    <p:pic>
                      <p:nvPicPr>
                        <p:cNvPr id="11"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 y="1149"/>
                          <a:ext cx="76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6"/>
            <p:cNvGraphicFramePr>
              <a:graphicFrameLocks noChangeAspect="1"/>
            </p:cNvGraphicFramePr>
            <p:nvPr/>
          </p:nvGraphicFramePr>
          <p:xfrm>
            <a:off x="3024" y="1575"/>
            <a:ext cx="765" cy="219"/>
          </p:xfrm>
          <a:graphic>
            <a:graphicData uri="http://schemas.openxmlformats.org/presentationml/2006/ole">
              <mc:AlternateContent xmlns:mc="http://schemas.openxmlformats.org/markup-compatibility/2006">
                <mc:Choice xmlns:v="urn:schemas-microsoft-com:vml" Requires="v">
                  <p:oleObj spid="_x0000_s87467" name="Ecuación" r:id="rId15" imgW="533160" imgH="152280" progId="Equation.3">
                    <p:embed/>
                  </p:oleObj>
                </mc:Choice>
                <mc:Fallback>
                  <p:oleObj name="Ecuación" r:id="rId15" imgW="533160" imgH="152280" progId="Equation.3">
                    <p:embed/>
                    <p:pic>
                      <p:nvPicPr>
                        <p:cNvPr id="12"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4" y="1575"/>
                          <a:ext cx="7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7"/>
            <p:cNvGraphicFramePr>
              <a:graphicFrameLocks noChangeAspect="1"/>
            </p:cNvGraphicFramePr>
            <p:nvPr/>
          </p:nvGraphicFramePr>
          <p:xfrm>
            <a:off x="2038" y="2330"/>
            <a:ext cx="2186" cy="310"/>
          </p:xfrm>
          <a:graphic>
            <a:graphicData uri="http://schemas.openxmlformats.org/presentationml/2006/ole">
              <mc:AlternateContent xmlns:mc="http://schemas.openxmlformats.org/markup-compatibility/2006">
                <mc:Choice xmlns:v="urn:schemas-microsoft-com:vml" Requires="v">
                  <p:oleObj spid="_x0000_s87468" name="Ecuación" r:id="rId17" imgW="1523880" imgH="215640" progId="Equation.3">
                    <p:embed/>
                  </p:oleObj>
                </mc:Choice>
                <mc:Fallback>
                  <p:oleObj name="Ecuación" r:id="rId17" imgW="1523880" imgH="215640" progId="Equation.3">
                    <p:embed/>
                    <p:pic>
                      <p:nvPicPr>
                        <p:cNvPr id="13"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8" y="2330"/>
                          <a:ext cx="218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8"/>
            <p:cNvGraphicFramePr>
              <a:graphicFrameLocks noChangeAspect="1"/>
            </p:cNvGraphicFramePr>
            <p:nvPr>
              <p:extLst/>
            </p:nvPr>
          </p:nvGraphicFramePr>
          <p:xfrm>
            <a:off x="1573" y="2938"/>
            <a:ext cx="1311" cy="328"/>
          </p:xfrm>
          <a:graphic>
            <a:graphicData uri="http://schemas.openxmlformats.org/presentationml/2006/ole">
              <mc:AlternateContent xmlns:mc="http://schemas.openxmlformats.org/markup-compatibility/2006">
                <mc:Choice xmlns:v="urn:schemas-microsoft-com:vml" Requires="v">
                  <p:oleObj spid="_x0000_s87469" name="Ecuación" r:id="rId19" imgW="914400" imgH="228600" progId="Equation.3">
                    <p:embed/>
                  </p:oleObj>
                </mc:Choice>
                <mc:Fallback>
                  <p:oleObj name="Ecuación" r:id="rId19" imgW="914400" imgH="228600" progId="Equation.3">
                    <p:embed/>
                    <p:pic>
                      <p:nvPicPr>
                        <p:cNvPr id="14"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73" y="2938"/>
                          <a:ext cx="131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9"/>
            <p:cNvGraphicFramePr>
              <a:graphicFrameLocks noChangeAspect="1"/>
            </p:cNvGraphicFramePr>
            <p:nvPr/>
          </p:nvGraphicFramePr>
          <p:xfrm>
            <a:off x="4224" y="2921"/>
            <a:ext cx="656" cy="583"/>
          </p:xfrm>
          <a:graphic>
            <a:graphicData uri="http://schemas.openxmlformats.org/presentationml/2006/ole">
              <mc:AlternateContent xmlns:mc="http://schemas.openxmlformats.org/markup-compatibility/2006">
                <mc:Choice xmlns:v="urn:schemas-microsoft-com:vml" Requires="v">
                  <p:oleObj spid="_x0000_s87470" name="Ecuación" r:id="rId21" imgW="457200" imgH="406080" progId="Equation.3">
                    <p:embed/>
                  </p:oleObj>
                </mc:Choice>
                <mc:Fallback>
                  <p:oleObj name="Ecuación" r:id="rId21" imgW="457200" imgH="406080" progId="Equation.3">
                    <p:embed/>
                    <p:pic>
                      <p:nvPicPr>
                        <p:cNvPr id="15"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24" y="2921"/>
                          <a:ext cx="656" cy="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80970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s-ES" altLang="en-US" dirty="0" err="1">
                <a:solidFill>
                  <a:srgbClr val="000000"/>
                </a:solidFill>
                <a:latin typeface="+mj-lt"/>
              </a:rPr>
              <a:t>For</a:t>
            </a:r>
            <a:r>
              <a:rPr lang="es-ES" altLang="en-US" dirty="0">
                <a:solidFill>
                  <a:srgbClr val="000000"/>
                </a:solidFill>
                <a:latin typeface="+mj-lt"/>
              </a:rPr>
              <a:t> a </a:t>
            </a:r>
            <a:r>
              <a:rPr lang="es-ES" altLang="en-US" dirty="0" err="1">
                <a:solidFill>
                  <a:srgbClr val="000000"/>
                </a:solidFill>
                <a:latin typeface="+mj-lt"/>
              </a:rPr>
              <a:t>random</a:t>
            </a:r>
            <a:r>
              <a:rPr lang="es-ES" altLang="en-US" dirty="0">
                <a:solidFill>
                  <a:srgbClr val="000000"/>
                </a:solidFill>
                <a:latin typeface="+mj-lt"/>
              </a:rPr>
              <a:t> variable, </a:t>
            </a:r>
            <a:r>
              <a:rPr lang="es-ES" altLang="en-US" dirty="0" err="1">
                <a:solidFill>
                  <a:srgbClr val="000000"/>
                </a:solidFill>
                <a:latin typeface="+mj-lt"/>
              </a:rPr>
              <a:t>we</a:t>
            </a:r>
            <a:r>
              <a:rPr lang="es-ES" altLang="en-US" dirty="0">
                <a:solidFill>
                  <a:srgbClr val="000000"/>
                </a:solidFill>
                <a:latin typeface="+mj-lt"/>
              </a:rPr>
              <a:t> define </a:t>
            </a:r>
          </a:p>
          <a:p>
            <a:r>
              <a:rPr lang="es-ES" altLang="en-US" dirty="0">
                <a:solidFill>
                  <a:srgbClr val="000000"/>
                </a:solidFill>
                <a:latin typeface="+mj-lt"/>
              </a:rPr>
              <a:t>	</a:t>
            </a:r>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a:p>
            <a:r>
              <a:rPr lang="es-ES" altLang="en-US" dirty="0">
                <a:solidFill>
                  <a:srgbClr val="000000"/>
                </a:solidFill>
                <a:latin typeface="+mj-lt"/>
              </a:rPr>
              <a:t>	</a:t>
            </a:r>
            <a:r>
              <a:rPr lang="es-ES" altLang="en-US" dirty="0" err="1">
                <a:solidFill>
                  <a:srgbClr val="000000"/>
                </a:solidFill>
                <a:latin typeface="+mj-lt"/>
              </a:rPr>
              <a:t>Density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a:t>
            </a:r>
          </a:p>
          <a:p>
            <a:pPr marL="0" indent="0">
              <a:buNone/>
            </a:pPr>
            <a:endParaRPr lang="es-ES" altLang="en-US" dirty="0">
              <a:solidFill>
                <a:srgbClr val="000000"/>
              </a:solidFill>
              <a:latin typeface="+mj-lt"/>
            </a:endParaRPr>
          </a:p>
          <a:p>
            <a:r>
              <a:rPr lang="es-ES" altLang="en-US" dirty="0" err="1">
                <a:solidFill>
                  <a:srgbClr val="000000"/>
                </a:solidFill>
                <a:latin typeface="+mj-lt"/>
              </a:rPr>
              <a:t>depending</a:t>
            </a:r>
            <a:r>
              <a:rPr lang="es-ES" altLang="en-US" dirty="0">
                <a:solidFill>
                  <a:srgbClr val="000000"/>
                </a:solidFill>
                <a:latin typeface="+mj-lt"/>
              </a:rPr>
              <a:t> </a:t>
            </a:r>
            <a:r>
              <a:rPr lang="es-ES" altLang="en-US" dirty="0" err="1">
                <a:solidFill>
                  <a:srgbClr val="000000"/>
                </a:solidFill>
                <a:latin typeface="+mj-lt"/>
              </a:rPr>
              <a:t>on</a:t>
            </a:r>
            <a:r>
              <a:rPr lang="es-ES" altLang="en-US" dirty="0">
                <a:solidFill>
                  <a:srgbClr val="000000"/>
                </a:solidFill>
                <a:latin typeface="+mj-lt"/>
              </a:rPr>
              <a:t> </a:t>
            </a:r>
            <a:r>
              <a:rPr lang="es-ES" altLang="en-US" dirty="0" err="1">
                <a:solidFill>
                  <a:srgbClr val="000000"/>
                </a:solidFill>
                <a:latin typeface="+mj-lt"/>
              </a:rPr>
              <a:t>whether</a:t>
            </a:r>
            <a:r>
              <a:rPr lang="es-ES" altLang="en-US" dirty="0">
                <a:solidFill>
                  <a:srgbClr val="000000"/>
                </a:solidFill>
                <a:latin typeface="+mj-lt"/>
              </a:rPr>
              <a:t> </a:t>
            </a:r>
            <a:r>
              <a:rPr lang="es-ES" altLang="en-US" dirty="0" err="1">
                <a:solidFill>
                  <a:srgbClr val="000000"/>
                </a:solidFill>
                <a:latin typeface="+mj-lt"/>
              </a:rPr>
              <a:t>it</a:t>
            </a:r>
            <a:r>
              <a:rPr lang="es-ES" altLang="en-US" dirty="0">
                <a:solidFill>
                  <a:srgbClr val="000000"/>
                </a:solidFill>
                <a:latin typeface="+mj-lt"/>
              </a:rPr>
              <a:t> </a:t>
            </a:r>
            <a:r>
              <a:rPr lang="es-ES" altLang="en-US" dirty="0" err="1">
                <a:solidFill>
                  <a:srgbClr val="000000"/>
                </a:solidFill>
                <a:latin typeface="+mj-lt"/>
              </a:rPr>
              <a:t>is</a:t>
            </a:r>
            <a:r>
              <a:rPr lang="es-ES" altLang="en-US" dirty="0">
                <a:solidFill>
                  <a:srgbClr val="000000"/>
                </a:solidFill>
                <a:latin typeface="+mj-lt"/>
              </a:rPr>
              <a:t> </a:t>
            </a:r>
            <a:r>
              <a:rPr lang="es-ES" altLang="en-US" dirty="0" err="1">
                <a:solidFill>
                  <a:srgbClr val="000000"/>
                </a:solidFill>
                <a:latin typeface="+mj-lt"/>
              </a:rPr>
              <a:t>discrete</a:t>
            </a:r>
            <a:r>
              <a:rPr lang="es-ES" altLang="en-US" dirty="0">
                <a:solidFill>
                  <a:srgbClr val="000000"/>
                </a:solidFill>
                <a:latin typeface="+mj-lt"/>
              </a:rPr>
              <a:t> </a:t>
            </a:r>
            <a:r>
              <a:rPr lang="es-ES" altLang="en-US" dirty="0" err="1">
                <a:solidFill>
                  <a:srgbClr val="000000"/>
                </a:solidFill>
                <a:latin typeface="+mj-lt"/>
              </a:rPr>
              <a:t>or</a:t>
            </a:r>
            <a:r>
              <a:rPr lang="es-ES" altLang="en-US" dirty="0">
                <a:solidFill>
                  <a:srgbClr val="000000"/>
                </a:solidFill>
                <a:latin typeface="+mj-lt"/>
              </a:rPr>
              <a:t> </a:t>
            </a:r>
            <a:r>
              <a:rPr lang="es-ES" altLang="en-US" dirty="0" err="1">
                <a:solidFill>
                  <a:srgbClr val="000000"/>
                </a:solidFill>
                <a:latin typeface="+mj-lt"/>
              </a:rPr>
              <a:t>continuous</a:t>
            </a:r>
            <a:endParaRPr lang="es-ES" altLang="en-US" dirty="0">
              <a:solidFill>
                <a:srgbClr val="000000"/>
              </a:solidFill>
              <a:latin typeface="+mj-lt"/>
            </a:endParaRP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638750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5" y="1563688"/>
            <a:ext cx="26731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10"/>
          <p:cNvSpPr txBox="1">
            <a:spLocks noChangeArrowheads="1"/>
          </p:cNvSpPr>
          <p:nvPr/>
        </p:nvSpPr>
        <p:spPr bwMode="auto">
          <a:xfrm>
            <a:off x="2789239" y="3429000"/>
            <a:ext cx="1071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5" name="Object 15"/>
          <p:cNvGraphicFramePr>
            <a:graphicFrameLocks noChangeAspect="1"/>
          </p:cNvGraphicFramePr>
          <p:nvPr/>
        </p:nvGraphicFramePr>
        <p:xfrm>
          <a:off x="4171951" y="2170114"/>
          <a:ext cx="3654425" cy="496887"/>
        </p:xfrm>
        <a:graphic>
          <a:graphicData uri="http://schemas.openxmlformats.org/presentationml/2006/ole">
            <mc:AlternateContent xmlns:mc="http://schemas.openxmlformats.org/markup-compatibility/2006">
              <mc:Choice xmlns:v="urn:schemas-microsoft-com:vml" Requires="v">
                <p:oleObj spid="_x0000_s88149" name="Ecuación" r:id="rId4" imgW="1587240" imgH="215640" progId="Equation.3">
                  <p:embed/>
                </p:oleObj>
              </mc:Choice>
              <mc:Fallback>
                <p:oleObj name="Ecuación" r:id="rId4" imgW="1587240" imgH="215640" progId="Equation.3">
                  <p:embed/>
                  <p:pic>
                    <p:nvPicPr>
                      <p:cNvPr id="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951" y="2170114"/>
                        <a:ext cx="36544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p:cNvGraphicFramePr>
            <a:graphicFrameLocks noChangeAspect="1"/>
          </p:cNvGraphicFramePr>
          <p:nvPr/>
        </p:nvGraphicFramePr>
        <p:xfrm>
          <a:off x="4397376" y="4129088"/>
          <a:ext cx="2162175" cy="1814512"/>
        </p:xfrm>
        <a:graphic>
          <a:graphicData uri="http://schemas.openxmlformats.org/presentationml/2006/ole">
            <mc:AlternateContent xmlns:mc="http://schemas.openxmlformats.org/markup-compatibility/2006">
              <mc:Choice xmlns:v="urn:schemas-microsoft-com:vml" Requires="v">
                <p:oleObj spid="_x0000_s88150" name="Ecuación" r:id="rId6" imgW="939600" imgH="787320" progId="Equation.3">
                  <p:embed/>
                </p:oleObj>
              </mc:Choice>
              <mc:Fallback>
                <p:oleObj name="Ecuación" r:id="rId6" imgW="939600" imgH="787320" progId="Equation.3">
                  <p:embed/>
                  <p:pic>
                    <p:nvPicPr>
                      <p:cNvPr id="6"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7376" y="4129088"/>
                        <a:ext cx="2162175" cy="181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7387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447800"/>
            <a:ext cx="3638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density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5"/>
          <p:cNvSpPr txBox="1">
            <a:spLocks noChangeArrowheads="1"/>
          </p:cNvSpPr>
          <p:nvPr/>
        </p:nvSpPr>
        <p:spPr bwMode="auto">
          <a:xfrm>
            <a:off x="9906001" y="6172201"/>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2556E10-2A86-4615-9871-4CBA61BD0975}" type="slidenum">
              <a:rPr lang="es-ES" altLang="en-US">
                <a:solidFill>
                  <a:srgbClr val="FFFFFF"/>
                </a:solidFill>
              </a:rPr>
              <a:pPr eaLnBrk="1" hangingPunct="1"/>
              <a:t>68</a:t>
            </a:fld>
            <a:endParaRPr lang="es-ES" altLang="en-US">
              <a:solidFill>
                <a:srgbClr val="FFFFFF"/>
              </a:solidFill>
            </a:endParaRPr>
          </a:p>
        </p:txBody>
      </p:sp>
      <p:graphicFrame>
        <p:nvGraphicFramePr>
          <p:cNvPr id="5" name="Object 8"/>
          <p:cNvGraphicFramePr>
            <a:graphicFrameLocks noChangeAspect="1"/>
          </p:cNvGraphicFramePr>
          <p:nvPr/>
        </p:nvGraphicFramePr>
        <p:xfrm>
          <a:off x="5562600" y="2133600"/>
          <a:ext cx="781050" cy="463550"/>
        </p:xfrm>
        <a:graphic>
          <a:graphicData uri="http://schemas.openxmlformats.org/presentationml/2006/ole">
            <mc:AlternateContent xmlns:mc="http://schemas.openxmlformats.org/markup-compatibility/2006">
              <mc:Choice xmlns:v="urn:schemas-microsoft-com:vml" Requires="v">
                <p:oleObj spid="_x0000_s89215" name="Ecuación" r:id="rId4" imgW="342720" imgH="203040" progId="Equation.3">
                  <p:embed/>
                </p:oleObj>
              </mc:Choice>
              <mc:Fallback>
                <p:oleObj name="Ecuación" r:id="rId4" imgW="342720" imgH="203040" progId="Equation.3">
                  <p:embed/>
                  <p:pic>
                    <p:nvPicPr>
                      <p:cNvPr id="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133600"/>
                        <a:ext cx="78105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2794245" y="2667447"/>
            <a:ext cx="1071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7" name="Object 10"/>
          <p:cNvGraphicFramePr>
            <a:graphicFrameLocks noChangeAspect="1"/>
          </p:cNvGraphicFramePr>
          <p:nvPr/>
        </p:nvGraphicFramePr>
        <p:xfrm>
          <a:off x="3865564" y="3478214"/>
          <a:ext cx="2776537" cy="1169987"/>
        </p:xfrm>
        <a:graphic>
          <a:graphicData uri="http://schemas.openxmlformats.org/presentationml/2006/ole">
            <mc:AlternateContent xmlns:mc="http://schemas.openxmlformats.org/markup-compatibility/2006">
              <mc:Choice xmlns:v="urn:schemas-microsoft-com:vml" Requires="v">
                <p:oleObj spid="_x0000_s89216" name="Ecuación" r:id="rId6" imgW="1206360" imgH="507960" progId="Equation.3">
                  <p:embed/>
                </p:oleObj>
              </mc:Choice>
              <mc:Fallback>
                <p:oleObj name="Ecuación" r:id="rId6" imgW="1206360" imgH="507960" progId="Equation.3">
                  <p:embed/>
                  <p:pic>
                    <p:nvPicPr>
                      <p:cNvPr id="7"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5564" y="3478214"/>
                        <a:ext cx="2776537"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2819401" y="4648200"/>
            <a:ext cx="12487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We</a:t>
            </a:r>
            <a:r>
              <a:rPr lang="es-ES" altLang="en-US" dirty="0">
                <a:solidFill>
                  <a:srgbClr val="000000"/>
                </a:solidFill>
                <a:latin typeface="+mj-lt"/>
              </a:rPr>
              <a:t> </a:t>
            </a:r>
            <a:r>
              <a:rPr lang="es-ES" altLang="en-US" dirty="0" err="1">
                <a:solidFill>
                  <a:srgbClr val="000000"/>
                </a:solidFill>
                <a:latin typeface="+mj-lt"/>
              </a:rPr>
              <a:t>have</a:t>
            </a:r>
            <a:endParaRPr lang="es-ES" altLang="en-US" dirty="0">
              <a:solidFill>
                <a:srgbClr val="000000"/>
              </a:solidFill>
              <a:latin typeface="+mj-lt"/>
            </a:endParaRPr>
          </a:p>
        </p:txBody>
      </p:sp>
      <p:graphicFrame>
        <p:nvGraphicFramePr>
          <p:cNvPr id="9" name="Object 14"/>
          <p:cNvGraphicFramePr>
            <a:graphicFrameLocks noChangeAspect="1"/>
          </p:cNvGraphicFramePr>
          <p:nvPr/>
        </p:nvGraphicFramePr>
        <p:xfrm>
          <a:off x="3424239" y="5029201"/>
          <a:ext cx="5083175" cy="760413"/>
        </p:xfrm>
        <a:graphic>
          <a:graphicData uri="http://schemas.openxmlformats.org/presentationml/2006/ole">
            <mc:AlternateContent xmlns:mc="http://schemas.openxmlformats.org/markup-compatibility/2006">
              <mc:Choice xmlns:v="urn:schemas-microsoft-com:vml" Requires="v">
                <p:oleObj spid="_x0000_s89217" name="Ecuación" r:id="rId8" imgW="2209680" imgH="330120" progId="Equation.3">
                  <p:embed/>
                </p:oleObj>
              </mc:Choice>
              <mc:Fallback>
                <p:oleObj name="Ecuación" r:id="rId8" imgW="2209680" imgH="330120" progId="Equation.3">
                  <p:embed/>
                  <p:pic>
                    <p:nvPicPr>
                      <p:cNvPr id="9"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4239" y="5029201"/>
                        <a:ext cx="508317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spTree>
    <p:extLst>
      <p:ext uri="{BB962C8B-B14F-4D97-AF65-F5344CB8AC3E}">
        <p14:creationId xmlns:p14="http://schemas.microsoft.com/office/powerpoint/2010/main" val="1338202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5" y="1716089"/>
            <a:ext cx="54876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       </a:t>
            </a:r>
            <a:r>
              <a:rPr lang="es-ES" altLang="en-US" dirty="0" err="1">
                <a:solidFill>
                  <a:srgbClr val="000000"/>
                </a:solidFill>
                <a:latin typeface="+mj-lt"/>
              </a:rPr>
              <a:t>completely</a:t>
            </a:r>
            <a:r>
              <a:rPr lang="es-ES" altLang="en-US" dirty="0">
                <a:solidFill>
                  <a:srgbClr val="000000"/>
                </a:solidFill>
                <a:latin typeface="+mj-lt"/>
              </a:rPr>
              <a:t> determines </a:t>
            </a:r>
            <a:r>
              <a:rPr lang="es-ES" altLang="en-US" dirty="0" err="1">
                <a:solidFill>
                  <a:srgbClr val="000000"/>
                </a:solidFill>
                <a:latin typeface="+mj-lt"/>
              </a:rPr>
              <a:t>the</a:t>
            </a:r>
            <a:r>
              <a:rPr lang="es-ES" altLang="en-US" dirty="0">
                <a:solidFill>
                  <a:srgbClr val="000000"/>
                </a:solidFill>
                <a:latin typeface="+mj-lt"/>
              </a:rPr>
              <a:t> </a:t>
            </a:r>
            <a:r>
              <a:rPr lang="es-ES" altLang="en-US" dirty="0" err="1">
                <a:solidFill>
                  <a:srgbClr val="000000"/>
                </a:solidFill>
                <a:latin typeface="+mj-lt"/>
              </a:rPr>
              <a:t>distribution</a:t>
            </a:r>
            <a:endParaRPr lang="es-ES" altLang="en-US" dirty="0">
              <a:solidFill>
                <a:srgbClr val="000000"/>
              </a:solidFill>
              <a:latin typeface="+mj-lt"/>
            </a:endParaRPr>
          </a:p>
          <a:p>
            <a:pPr eaLnBrk="1" hangingPunct="1"/>
            <a:r>
              <a:rPr lang="es-ES" altLang="en-US" dirty="0">
                <a:solidFill>
                  <a:srgbClr val="000000"/>
                </a:solidFill>
                <a:latin typeface="+mj-lt"/>
              </a:rPr>
              <a:t>of a </a:t>
            </a:r>
            <a:r>
              <a:rPr lang="es-ES" altLang="en-US" dirty="0" err="1">
                <a:solidFill>
                  <a:srgbClr val="000000"/>
                </a:solidFill>
                <a:latin typeface="+mj-lt"/>
              </a:rPr>
              <a:t>random</a:t>
            </a:r>
            <a:r>
              <a:rPr lang="es-ES" altLang="en-US" dirty="0">
                <a:solidFill>
                  <a:srgbClr val="000000"/>
                </a:solidFill>
                <a:latin typeface="+mj-lt"/>
              </a:rPr>
              <a:t> variable.</a:t>
            </a:r>
          </a:p>
        </p:txBody>
      </p:sp>
      <p:graphicFrame>
        <p:nvGraphicFramePr>
          <p:cNvPr id="4" name="Object 7"/>
          <p:cNvGraphicFramePr>
            <a:graphicFrameLocks noChangeAspect="1"/>
          </p:cNvGraphicFramePr>
          <p:nvPr>
            <p:extLst/>
          </p:nvPr>
        </p:nvGraphicFramePr>
        <p:xfrm>
          <a:off x="2917518" y="1725461"/>
          <a:ext cx="374650" cy="417512"/>
        </p:xfrm>
        <a:graphic>
          <a:graphicData uri="http://schemas.openxmlformats.org/presentationml/2006/ole">
            <mc:AlternateContent xmlns:mc="http://schemas.openxmlformats.org/markup-compatibility/2006">
              <mc:Choice xmlns:v="urn:schemas-microsoft-com:vml" Requires="v">
                <p:oleObj spid="_x0000_s90197" name="Ecuación" r:id="rId4" imgW="164880" imgH="164880" progId="Equation.3">
                  <p:embed/>
                </p:oleObj>
              </mc:Choice>
              <mc:Fallback>
                <p:oleObj name="Ecuación" r:id="rId4" imgW="164880" imgH="1648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518" y="1725461"/>
                        <a:ext cx="374650" cy="417512"/>
                      </a:xfrm>
                      <a:prstGeom prst="rect">
                        <a:avLst/>
                      </a:prstGeom>
                      <a:noFill/>
                      <a:ln>
                        <a:noFill/>
                      </a:ln>
                      <a:effectLst/>
                    </p:spPr>
                  </p:pic>
                </p:oleObj>
              </mc:Fallback>
            </mc:AlternateContent>
          </a:graphicData>
        </a:graphic>
      </p:graphicFrame>
      <p:graphicFrame>
        <p:nvGraphicFramePr>
          <p:cNvPr id="5" name="Object 19"/>
          <p:cNvGraphicFramePr>
            <a:graphicFrameLocks noChangeAspect="1"/>
          </p:cNvGraphicFramePr>
          <p:nvPr/>
        </p:nvGraphicFramePr>
        <p:xfrm>
          <a:off x="3505201" y="2838451"/>
          <a:ext cx="5667375" cy="1624013"/>
        </p:xfrm>
        <a:graphic>
          <a:graphicData uri="http://schemas.openxmlformats.org/presentationml/2006/ole">
            <mc:AlternateContent xmlns:mc="http://schemas.openxmlformats.org/markup-compatibility/2006">
              <mc:Choice xmlns:v="urn:schemas-microsoft-com:vml" Requires="v">
                <p:oleObj spid="_x0000_s90198" name="Ecuación" r:id="rId6" imgW="2489040" imgH="711000" progId="Equation.3">
                  <p:embed/>
                </p:oleObj>
              </mc:Choice>
              <mc:Fallback>
                <p:oleObj name="Ecuación" r:id="rId6" imgW="2489040" imgH="711000" progId="Equation.3">
                  <p:embed/>
                  <p:pic>
                    <p:nvPicPr>
                      <p:cNvPr id="5"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1" y="2838451"/>
                        <a:ext cx="5667375" cy="162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4968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Sample Space</a:t>
            </a:r>
          </a:p>
        </p:txBody>
      </p:sp>
      <p:sp>
        <p:nvSpPr>
          <p:cNvPr id="6147" name="Rectangle 3"/>
          <p:cNvSpPr>
            <a:spLocks noGrp="1" noChangeArrowheads="1"/>
          </p:cNvSpPr>
          <p:nvPr>
            <p:ph type="body" idx="1"/>
          </p:nvPr>
        </p:nvSpPr>
        <p:spPr>
          <a:xfrm>
            <a:off x="1578032" y="1449185"/>
            <a:ext cx="7772400" cy="4495800"/>
          </a:xfrm>
        </p:spPr>
        <p:txBody>
          <a:bodyPr>
            <a:normAutofit/>
          </a:bodyPr>
          <a:lstStyle/>
          <a:p>
            <a:pPr marL="0" indent="0">
              <a:buNone/>
            </a:pPr>
            <a:endParaRPr lang="en-US" dirty="0">
              <a:latin typeface="+mj-lt"/>
            </a:endParaRPr>
          </a:p>
          <a:p>
            <a:pPr marL="228600" lvl="1">
              <a:spcBef>
                <a:spcPts val="1000"/>
              </a:spcBef>
            </a:pPr>
            <a:r>
              <a:rPr lang="en-US" altLang="en-US" sz="2800" dirty="0">
                <a:latin typeface="+mj-lt"/>
              </a:rPr>
              <a:t>Coin Toss ={</a:t>
            </a:r>
            <a:r>
              <a:rPr lang="en-US" altLang="en-US" sz="2800" dirty="0" err="1">
                <a:latin typeface="+mj-lt"/>
              </a:rPr>
              <a:t>head,tail</a:t>
            </a:r>
            <a:r>
              <a:rPr lang="en-US" altLang="en-US" sz="2800" dirty="0">
                <a:latin typeface="+mj-lt"/>
              </a:rPr>
              <a:t>} </a:t>
            </a:r>
          </a:p>
          <a:p>
            <a:pPr marL="228600" lvl="1">
              <a:spcBef>
                <a:spcPts val="1000"/>
              </a:spcBef>
            </a:pPr>
            <a:endParaRPr lang="en-US" altLang="en-US" sz="2800" dirty="0">
              <a:latin typeface="+mj-lt"/>
            </a:endParaRPr>
          </a:p>
          <a:p>
            <a:pPr marL="228600" lvl="1">
              <a:spcBef>
                <a:spcPts val="1000"/>
              </a:spcBef>
            </a:pPr>
            <a:r>
              <a:rPr lang="en-US" altLang="zh-CN" sz="2800" dirty="0">
                <a:latin typeface="+mj-lt"/>
                <a:ea typeface="SimSun" panose="02010600030101010101" pitchFamily="2" charset="-122"/>
              </a:rPr>
              <a:t>Two coins S = {HH, HT, TH, TT}</a:t>
            </a:r>
          </a:p>
          <a:p>
            <a:pPr marL="228600" lvl="1">
              <a:spcBef>
                <a:spcPts val="1000"/>
              </a:spcBef>
            </a:pPr>
            <a:endParaRPr lang="en-US" dirty="0">
              <a:latin typeface="+mj-lt"/>
            </a:endParaRPr>
          </a:p>
          <a:p>
            <a:r>
              <a:rPr lang="en-US" altLang="en-US" dirty="0">
                <a:latin typeface="+mj-lt"/>
              </a:rPr>
              <a:t>Inspecting a part ={</a:t>
            </a:r>
            <a:r>
              <a:rPr lang="en-US" altLang="en-US" dirty="0" err="1">
                <a:latin typeface="+mj-lt"/>
              </a:rPr>
              <a:t>good,bad</a:t>
            </a:r>
            <a:r>
              <a:rPr lang="en-US" altLang="en-US" dirty="0">
                <a:latin typeface="+mj-lt"/>
              </a:rPr>
              <a:t>}</a:t>
            </a:r>
            <a:endParaRPr lang="en-US" dirty="0">
              <a:latin typeface="+mj-lt"/>
            </a:endParaRPr>
          </a:p>
          <a:p>
            <a:pPr marL="0" indent="0">
              <a:buNone/>
            </a:pPr>
            <a:endParaRPr lang="en-US" dirty="0">
              <a:latin typeface="+mj-lt"/>
            </a:endParaRPr>
          </a:p>
          <a:p>
            <a:r>
              <a:rPr lang="en-US" altLang="en-US" dirty="0">
                <a:latin typeface="+mj-lt"/>
              </a:rPr>
              <a:t>Rolling a die S ={1,2,3,4,5,6}</a:t>
            </a:r>
            <a:endParaRPr lang="en-US" dirty="0">
              <a:latin typeface="+mj-lt"/>
            </a:endParaRPr>
          </a:p>
          <a:p>
            <a:pPr marL="0" indent="0">
              <a:buNone/>
            </a:pPr>
            <a:endParaRPr lang="en-US" altLang="zh-TW" dirty="0"/>
          </a:p>
        </p:txBody>
      </p:sp>
    </p:spTree>
    <p:extLst>
      <p:ext uri="{BB962C8B-B14F-4D97-AF65-F5344CB8AC3E}">
        <p14:creationId xmlns:p14="http://schemas.microsoft.com/office/powerpoint/2010/main" val="6246240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Discrete Random Variables</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en-US" dirty="0">
                <a:latin typeface="+mj-lt"/>
                <a:ea typeface="ＭＳ Ｐゴシック" panose="020B0600070205080204" pitchFamily="34" charset="-128"/>
              </a:rPr>
              <a:t>Random variables (RVs) which may take on only a </a:t>
            </a:r>
            <a:r>
              <a:rPr lang="en-US" altLang="en-US" b="1" dirty="0">
                <a:latin typeface="+mj-lt"/>
                <a:ea typeface="ＭＳ Ｐゴシック" panose="020B0600070205080204" pitchFamily="34" charset="-128"/>
              </a:rPr>
              <a:t>countable </a:t>
            </a:r>
            <a:r>
              <a:rPr lang="en-US" altLang="en-US" dirty="0">
                <a:latin typeface="+mj-lt"/>
                <a:ea typeface="ＭＳ Ｐゴシック" panose="020B0600070205080204" pitchFamily="34" charset="-128"/>
              </a:rPr>
              <a:t>number of </a:t>
            </a:r>
            <a:r>
              <a:rPr lang="en-US" altLang="en-US" b="1" dirty="0">
                <a:latin typeface="+mj-lt"/>
                <a:ea typeface="ＭＳ Ｐゴシック" panose="020B0600070205080204" pitchFamily="34" charset="-128"/>
              </a:rPr>
              <a:t>distinct </a:t>
            </a:r>
            <a:r>
              <a:rPr lang="en-US" altLang="en-US" dirty="0">
                <a:latin typeface="+mj-lt"/>
                <a:ea typeface="ＭＳ Ｐゴシック" panose="020B0600070205080204" pitchFamily="34" charset="-128"/>
              </a:rPr>
              <a:t>values</a:t>
            </a:r>
          </a:p>
          <a:p>
            <a:pPr lvl="1"/>
            <a:r>
              <a:rPr lang="en-US" altLang="en-US" dirty="0">
                <a:latin typeface="+mj-lt"/>
                <a:ea typeface="ＭＳ Ｐゴシック" panose="020B0600070205080204" pitchFamily="34" charset="-128"/>
              </a:rPr>
              <a:t>E.g. the total number of tails X you get if you flip 100 coins</a:t>
            </a:r>
          </a:p>
          <a:p>
            <a:r>
              <a:rPr lang="en-US" altLang="en-US" dirty="0">
                <a:latin typeface="+mj-lt"/>
                <a:ea typeface="ＭＳ Ｐゴシック" panose="020B0600070205080204" pitchFamily="34" charset="-128"/>
              </a:rPr>
              <a:t>X is a RV with </a:t>
            </a:r>
            <a:r>
              <a:rPr lang="en-US" altLang="en-US" dirty="0" err="1">
                <a:latin typeface="+mj-lt"/>
                <a:ea typeface="ＭＳ Ｐゴシック" panose="020B0600070205080204" pitchFamily="34" charset="-128"/>
              </a:rPr>
              <a:t>arity</a:t>
            </a:r>
            <a:r>
              <a:rPr lang="en-US" altLang="en-US" dirty="0">
                <a:latin typeface="+mj-lt"/>
                <a:ea typeface="ＭＳ Ｐゴシック" panose="020B0600070205080204" pitchFamily="34" charset="-128"/>
              </a:rPr>
              <a:t> </a:t>
            </a:r>
            <a:r>
              <a:rPr lang="en-US" altLang="en-US" i="1" dirty="0">
                <a:latin typeface="+mj-lt"/>
                <a:ea typeface="ＭＳ Ｐゴシック" panose="020B0600070205080204" pitchFamily="34" charset="-128"/>
              </a:rPr>
              <a:t>k </a:t>
            </a:r>
            <a:r>
              <a:rPr lang="en-US" altLang="en-US" dirty="0">
                <a:latin typeface="+mj-lt"/>
                <a:ea typeface="ＭＳ Ｐゴシック" panose="020B0600070205080204" pitchFamily="34" charset="-128"/>
              </a:rPr>
              <a:t>if it can take on exactly one value out of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1</a:t>
            </a:r>
            <a:r>
              <a:rPr lang="en-US" altLang="en-US" dirty="0">
                <a:latin typeface="+mj-lt"/>
                <a:ea typeface="ＭＳ Ｐゴシック" panose="020B0600070205080204" pitchFamily="34" charset="-128"/>
              </a:rPr>
              <a:t>,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k</a:t>
            </a:r>
            <a:r>
              <a:rPr lang="en-US" altLang="en-US" dirty="0">
                <a:latin typeface="+mj-lt"/>
                <a:ea typeface="ＭＳ Ｐゴシック" panose="020B0600070205080204" pitchFamily="34" charset="-128"/>
              </a:rPr>
              <a:t>}</a:t>
            </a:r>
          </a:p>
          <a:p>
            <a:pPr lvl="1"/>
            <a:r>
              <a:rPr lang="en-US" altLang="en-US" dirty="0">
                <a:latin typeface="+mj-lt"/>
                <a:ea typeface="ＭＳ Ｐゴシック" panose="020B0600070205080204" pitchFamily="34" charset="-128"/>
              </a:rPr>
              <a:t>E.g. the possible values that X can take on are 0, 1, 2, …, 100</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700449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of Discrete RV</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en-US" dirty="0">
                <a:latin typeface="+mj-lt"/>
                <a:ea typeface="ＭＳ Ｐゴシック" panose="020B0600070205080204" pitchFamily="34" charset="-128"/>
              </a:rPr>
              <a:t>Probability mass function (</a:t>
            </a:r>
            <a:r>
              <a:rPr lang="en-US" altLang="en-US" dirty="0" err="1">
                <a:latin typeface="+mj-lt"/>
                <a:ea typeface="ＭＳ Ｐゴシック" panose="020B0600070205080204" pitchFamily="34" charset="-128"/>
              </a:rPr>
              <a:t>pmf</a:t>
            </a:r>
            <a:r>
              <a:rPr lang="en-US" altLang="en-US" dirty="0">
                <a:latin typeface="+mj-lt"/>
                <a:ea typeface="ＭＳ Ｐゴシック" panose="020B0600070205080204" pitchFamily="34" charset="-128"/>
              </a:rPr>
              <a:t>): 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a:t>
            </a:r>
            <a:r>
              <a:rPr lang="en-US" altLang="en-US" dirty="0">
                <a:latin typeface="+mj-lt"/>
                <a:ea typeface="ＭＳ Ｐゴシック" panose="020B0600070205080204" pitchFamily="34" charset="-128"/>
              </a:rPr>
              <a:t>)</a:t>
            </a:r>
          </a:p>
          <a:p>
            <a:r>
              <a:rPr lang="en-US" altLang="en-US" dirty="0">
                <a:latin typeface="+mj-lt"/>
                <a:ea typeface="ＭＳ Ｐゴシック" panose="020B0600070205080204" pitchFamily="34" charset="-128"/>
              </a:rPr>
              <a:t>Easy facts about </a:t>
            </a:r>
            <a:r>
              <a:rPr lang="en-US" altLang="en-US" dirty="0" err="1">
                <a:latin typeface="+mj-lt"/>
                <a:ea typeface="ＭＳ Ｐゴシック" panose="020B0600070205080204" pitchFamily="34" charset="-128"/>
              </a:rPr>
              <a:t>pmf</a:t>
            </a:r>
            <a:endParaRPr lang="en-US" altLang="en-US" dirty="0">
              <a:latin typeface="+mj-lt"/>
              <a:ea typeface="ＭＳ Ｐゴシック" panose="020B0600070205080204" pitchFamily="34" charset="-128"/>
            </a:endParaRPr>
          </a:p>
          <a:p>
            <a:pPr lvl="1">
              <a:buFont typeface="Wingdings" panose="05000000000000000000" pitchFamily="2" charset="2"/>
              <a:buChar char="§"/>
            </a:pPr>
            <a:r>
              <a:rPr lang="en-US" altLang="en-US" dirty="0" err="1">
                <a:latin typeface="+mj-lt"/>
                <a:ea typeface="ＭＳ Ｐゴシック" panose="020B0600070205080204" pitchFamily="34" charset="-128"/>
              </a:rPr>
              <a:t>Σ</a:t>
            </a:r>
            <a:r>
              <a:rPr lang="en-US" altLang="en-US" baseline="-25000" dirty="0" err="1">
                <a:latin typeface="+mj-lt"/>
                <a:ea typeface="ＭＳ Ｐゴシック" panose="020B0600070205080204" pitchFamily="34" charset="-128"/>
              </a:rPr>
              <a:t>i</a:t>
            </a:r>
            <a:r>
              <a:rPr lang="en-US" altLang="en-US" dirty="0">
                <a:latin typeface="+mj-lt"/>
                <a:ea typeface="ＭＳ Ｐゴシック" panose="020B0600070205080204" pitchFamily="34" charset="-128"/>
              </a:rPr>
              <a:t> 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a:t>
            </a:r>
            <a:r>
              <a:rPr lang="en-US" altLang="en-US" dirty="0">
                <a:latin typeface="+mj-lt"/>
                <a:ea typeface="ＭＳ Ｐゴシック" panose="020B0600070205080204" pitchFamily="34" charset="-128"/>
              </a:rPr>
              <a:t>) = 1</a:t>
            </a:r>
          </a:p>
          <a:p>
            <a:pPr lvl="1">
              <a:buFont typeface="Wingdings" panose="05000000000000000000" pitchFamily="2" charset="2"/>
              <a:buChar char="§"/>
            </a:pPr>
            <a:r>
              <a:rPr lang="en-US" altLang="en-US" dirty="0">
                <a:latin typeface="+mj-lt"/>
                <a:ea typeface="ＭＳ Ｐゴシック" panose="020B0600070205080204" pitchFamily="34" charset="-128"/>
              </a:rPr>
              <a:t>P(X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i</a:t>
            </a:r>
            <a:r>
              <a:rPr lang="en-US" altLang="en-US" dirty="0" err="1">
                <a:latin typeface="+mj-lt"/>
                <a:ea typeface="ＭＳ Ｐゴシック" panose="020B0600070205080204" pitchFamily="34" charset="-128"/>
              </a:rPr>
              <a:t>∩X</a:t>
            </a:r>
            <a:r>
              <a:rPr lang="en-US" altLang="en-US" dirty="0">
                <a:latin typeface="+mj-lt"/>
                <a:ea typeface="ＭＳ Ｐゴシック" panose="020B0600070205080204" pitchFamily="34" charset="-128"/>
              </a:rPr>
              <a:t>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j</a:t>
            </a:r>
            <a:r>
              <a:rPr lang="en-US" altLang="en-US" dirty="0">
                <a:latin typeface="+mj-lt"/>
                <a:ea typeface="ＭＳ Ｐゴシック" panose="020B0600070205080204" pitchFamily="34" charset="-128"/>
              </a:rPr>
              <a:t>) = 0 if </a:t>
            </a:r>
            <a:r>
              <a:rPr lang="en-US" altLang="en-US" dirty="0" err="1">
                <a:latin typeface="+mj-lt"/>
                <a:ea typeface="ＭＳ Ｐゴシック" panose="020B0600070205080204" pitchFamily="34" charset="-128"/>
              </a:rPr>
              <a:t>i</a:t>
            </a:r>
            <a:r>
              <a:rPr lang="en-US" altLang="en-US" dirty="0">
                <a:latin typeface="+mj-lt"/>
                <a:ea typeface="ＭＳ Ｐゴシック" panose="020B0600070205080204" pitchFamily="34" charset="-128"/>
              </a:rPr>
              <a:t> ≠ j</a:t>
            </a:r>
          </a:p>
          <a:p>
            <a:pPr lvl="1">
              <a:buFont typeface="Wingdings" panose="05000000000000000000" pitchFamily="2" charset="2"/>
              <a:buChar char="§"/>
            </a:pPr>
            <a:r>
              <a:rPr lang="en-US" altLang="en-US" dirty="0">
                <a:latin typeface="+mj-lt"/>
                <a:ea typeface="ＭＳ Ｐゴシック" panose="020B0600070205080204" pitchFamily="34" charset="-128"/>
              </a:rPr>
              <a:t>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 </a:t>
            </a:r>
            <a:r>
              <a:rPr lang="en-US" altLang="en-US" dirty="0">
                <a:latin typeface="+mj-lt"/>
                <a:ea typeface="ＭＳ Ｐゴシック" panose="020B0600070205080204" pitchFamily="34" charset="-128"/>
              </a:rPr>
              <a:t>U 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j</a:t>
            </a:r>
            <a:r>
              <a:rPr lang="en-US" altLang="en-US" dirty="0">
                <a:latin typeface="+mj-lt"/>
                <a:ea typeface="ＭＳ Ｐゴシック" panose="020B0600070205080204" pitchFamily="34" charset="-128"/>
              </a:rPr>
              <a:t>) = 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a:t>
            </a:r>
            <a:r>
              <a:rPr lang="en-US" altLang="en-US" dirty="0">
                <a:latin typeface="+mj-lt"/>
                <a:ea typeface="ＭＳ Ｐゴシック" panose="020B0600070205080204" pitchFamily="34" charset="-128"/>
              </a:rPr>
              <a:t>) + P(X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j</a:t>
            </a:r>
            <a:r>
              <a:rPr lang="en-US" altLang="en-US" dirty="0">
                <a:latin typeface="+mj-lt"/>
                <a:ea typeface="ＭＳ Ｐゴシック" panose="020B0600070205080204" pitchFamily="34" charset="-128"/>
              </a:rPr>
              <a:t>) if </a:t>
            </a:r>
            <a:r>
              <a:rPr lang="en-US" altLang="en-US" dirty="0" err="1">
                <a:latin typeface="+mj-lt"/>
                <a:ea typeface="ＭＳ Ｐゴシック" panose="020B0600070205080204" pitchFamily="34" charset="-128"/>
              </a:rPr>
              <a:t>i</a:t>
            </a:r>
            <a:r>
              <a:rPr lang="en-US" altLang="en-US" dirty="0">
                <a:latin typeface="+mj-lt"/>
                <a:ea typeface="ＭＳ Ｐゴシック" panose="020B0600070205080204" pitchFamily="34" charset="-128"/>
              </a:rPr>
              <a:t> ≠ j</a:t>
            </a:r>
          </a:p>
          <a:p>
            <a:pPr lvl="1">
              <a:buFont typeface="Wingdings" panose="05000000000000000000" pitchFamily="2" charset="2"/>
              <a:buChar char="§"/>
            </a:pPr>
            <a:r>
              <a:rPr lang="en-US" altLang="en-US" dirty="0">
                <a:latin typeface="+mj-lt"/>
                <a:ea typeface="ＭＳ Ｐゴシック" panose="020B0600070205080204" pitchFamily="34" charset="-128"/>
              </a:rPr>
              <a:t>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1 </a:t>
            </a:r>
            <a:r>
              <a:rPr lang="en-US" altLang="en-US" dirty="0">
                <a:latin typeface="+mj-lt"/>
                <a:ea typeface="ＭＳ Ｐゴシック" panose="020B0600070205080204" pitchFamily="34" charset="-128"/>
              </a:rPr>
              <a:t>U 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2 </a:t>
            </a:r>
            <a:r>
              <a:rPr lang="en-US" altLang="en-US" dirty="0">
                <a:latin typeface="+mj-lt"/>
                <a:ea typeface="ＭＳ Ｐゴシック" panose="020B0600070205080204" pitchFamily="34" charset="-128"/>
              </a:rPr>
              <a:t>U … U 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k</a:t>
            </a:r>
            <a:r>
              <a:rPr lang="en-US" altLang="en-US" dirty="0">
                <a:latin typeface="+mj-lt"/>
                <a:ea typeface="ＭＳ Ｐゴシック" panose="020B0600070205080204" pitchFamily="34" charset="-128"/>
              </a:rPr>
              <a:t>) = 1 </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019167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Continuous Random Variables</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en-US" dirty="0">
                <a:latin typeface="+mj-lt"/>
                <a:ea typeface="ＭＳ Ｐゴシック" panose="020B0600070205080204" pitchFamily="34" charset="-128"/>
              </a:rPr>
              <a:t>Probability density function (pdf) instead of probability mass function (</a:t>
            </a:r>
            <a:r>
              <a:rPr lang="en-US" altLang="en-US" dirty="0" err="1">
                <a:latin typeface="+mj-lt"/>
                <a:ea typeface="ＭＳ Ｐゴシック" panose="020B0600070205080204" pitchFamily="34" charset="-128"/>
              </a:rPr>
              <a:t>pmf</a:t>
            </a:r>
            <a:r>
              <a:rPr lang="en-US" altLang="en-US" dirty="0">
                <a:latin typeface="+mj-lt"/>
                <a:ea typeface="ＭＳ Ｐゴシック" panose="020B0600070205080204" pitchFamily="34" charset="-128"/>
              </a:rPr>
              <a:t>)</a:t>
            </a:r>
          </a:p>
          <a:p>
            <a:r>
              <a:rPr lang="en-US" altLang="en-US" dirty="0">
                <a:latin typeface="+mj-lt"/>
                <a:ea typeface="ＭＳ Ｐゴシック" panose="020B0600070205080204" pitchFamily="34" charset="-128"/>
              </a:rPr>
              <a:t>A pdf is any function </a:t>
            </a:r>
            <a:r>
              <a:rPr lang="en-US" altLang="en-US" i="1" dirty="0">
                <a:latin typeface="+mj-lt"/>
                <a:ea typeface="ＭＳ Ｐゴシック" panose="020B0600070205080204" pitchFamily="34" charset="-128"/>
              </a:rPr>
              <a:t>f</a:t>
            </a:r>
            <a:r>
              <a:rPr lang="en-US" altLang="en-US" dirty="0">
                <a:latin typeface="+mj-lt"/>
                <a:ea typeface="ＭＳ Ｐゴシック" panose="020B0600070205080204" pitchFamily="34" charset="-128"/>
              </a:rPr>
              <a:t>(</a:t>
            </a:r>
            <a:r>
              <a:rPr lang="en-US" altLang="en-US" i="1" dirty="0">
                <a:latin typeface="+mj-lt"/>
                <a:ea typeface="ＭＳ Ｐゴシック" panose="020B0600070205080204" pitchFamily="34" charset="-128"/>
              </a:rPr>
              <a:t>x</a:t>
            </a:r>
            <a:r>
              <a:rPr lang="en-US" altLang="en-US" dirty="0">
                <a:latin typeface="+mj-lt"/>
                <a:ea typeface="ＭＳ Ｐゴシック" panose="020B0600070205080204" pitchFamily="34" charset="-128"/>
              </a:rPr>
              <a:t>) that describes the probability density in terms of the input variable </a:t>
            </a:r>
            <a:r>
              <a:rPr lang="en-US" altLang="en-US" i="1" dirty="0">
                <a:latin typeface="+mj-lt"/>
                <a:ea typeface="ＭＳ Ｐゴシック" panose="020B0600070205080204" pitchFamily="34" charset="-128"/>
              </a:rPr>
              <a:t>x</a:t>
            </a:r>
            <a:r>
              <a:rPr lang="en-US" altLang="en-US" dirty="0">
                <a:latin typeface="+mj-lt"/>
                <a:ea typeface="ＭＳ Ｐゴシック" panose="020B0600070205080204" pitchFamily="34" charset="-128"/>
              </a:rPr>
              <a:t>.</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85292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of Continuous RV</a:t>
            </a:r>
          </a:p>
        </p:txBody>
      </p:sp>
      <p:sp>
        <p:nvSpPr>
          <p:cNvPr id="5123" name="Rectangle 5"/>
          <p:cNvSpPr>
            <a:spLocks noGrp="1" noChangeArrowheads="1"/>
          </p:cNvSpPr>
          <p:nvPr>
            <p:ph type="body" idx="1"/>
          </p:nvPr>
        </p:nvSpPr>
        <p:spPr>
          <a:xfrm>
            <a:off x="1082939" y="1568284"/>
            <a:ext cx="10515600" cy="4351338"/>
          </a:xfrm>
        </p:spPr>
        <p:txBody>
          <a:bodyPr>
            <a:normAutofit/>
          </a:bodyPr>
          <a:lstStyle/>
          <a:p>
            <a:pPr marL="0" indent="0">
              <a:buNone/>
            </a:pPr>
            <a:r>
              <a:rPr lang="en-US" altLang="en-US" dirty="0">
                <a:latin typeface="+mj-lt"/>
                <a:ea typeface="ＭＳ Ｐゴシック" panose="020B0600070205080204" pitchFamily="34" charset="-128"/>
              </a:rPr>
              <a:t>Properties of pdf</a:t>
            </a:r>
          </a:p>
          <a:p>
            <a:pPr marL="457200" lvl="1" indent="0">
              <a:buNone/>
            </a:pPr>
            <a:r>
              <a:rPr lang="en-US" altLang="en-US" dirty="0">
                <a:latin typeface="+mj-lt"/>
                <a:ea typeface="ＭＳ Ｐゴシック" panose="020B0600070205080204" pitchFamily="34" charset="-128"/>
              </a:rPr>
              <a:t> </a:t>
            </a:r>
          </a:p>
          <a:p>
            <a:pPr marL="457200" lvl="1" indent="0">
              <a:buNone/>
            </a:pPr>
            <a:endParaRPr lang="en-US" altLang="en-US" dirty="0">
              <a:latin typeface="+mj-lt"/>
              <a:ea typeface="ＭＳ Ｐゴシック" panose="020B0600070205080204" pitchFamily="34" charset="-128"/>
            </a:endParaRPr>
          </a:p>
          <a:p>
            <a:pPr marL="457200" lvl="1" indent="0">
              <a:buNone/>
            </a:pPr>
            <a:r>
              <a:rPr lang="en-US" altLang="en-US" dirty="0">
                <a:latin typeface="+mj-lt"/>
                <a:ea typeface="ＭＳ Ｐゴシック" panose="020B0600070205080204" pitchFamily="34" charset="-128"/>
              </a:rPr>
              <a:t> </a:t>
            </a:r>
          </a:p>
          <a:p>
            <a:pPr marL="0" indent="0">
              <a:buNone/>
            </a:pPr>
            <a:endParaRPr lang="en-US" altLang="en-US" dirty="0">
              <a:latin typeface="+mj-lt"/>
              <a:ea typeface="ＭＳ Ｐゴシック" panose="020B0600070205080204" pitchFamily="34" charset="-128"/>
            </a:endParaRPr>
          </a:p>
          <a:p>
            <a:pPr marL="0" indent="0">
              <a:buNone/>
            </a:pPr>
            <a:endParaRPr lang="en-US" altLang="en-US" dirty="0">
              <a:latin typeface="+mj-lt"/>
              <a:ea typeface="ＭＳ Ｐゴシック" panose="020B0600070205080204" pitchFamily="34" charset="-128"/>
            </a:endParaRPr>
          </a:p>
          <a:p>
            <a:pPr marL="0" indent="0">
              <a:buNone/>
            </a:pPr>
            <a:r>
              <a:rPr lang="en-US" altLang="en-US" dirty="0">
                <a:latin typeface="+mj-lt"/>
                <a:ea typeface="ＭＳ Ｐゴシック" panose="020B0600070205080204" pitchFamily="34" charset="-128"/>
              </a:rPr>
              <a:t>Actual probability can be obtained by taking the integral of pdf</a:t>
            </a:r>
          </a:p>
          <a:p>
            <a:pPr marL="457200" lvl="1" indent="0">
              <a:buNone/>
            </a:pPr>
            <a:r>
              <a:rPr lang="en-US" altLang="en-US" dirty="0">
                <a:latin typeface="+mj-lt"/>
                <a:ea typeface="ＭＳ Ｐゴシック" panose="020B0600070205080204" pitchFamily="34" charset="-128"/>
              </a:rPr>
              <a:t>E.g. the probability of X being between 0 and 1 is </a:t>
            </a:r>
          </a:p>
          <a:p>
            <a:pPr lvl="1"/>
            <a:endParaRPr lang="en-US" altLang="en-US" dirty="0">
              <a:ea typeface="ＭＳ Ｐゴシック" panose="020B0600070205080204" pitchFamily="34" charset="-128"/>
            </a:endParaRPr>
          </a:p>
          <a:p>
            <a:pPr lvl="1">
              <a:buFont typeface="Wingdings" panose="05000000000000000000" pitchFamily="2" charset="2"/>
              <a:buChar char="§"/>
            </a:pPr>
            <a:endParaRPr lang="en-US" altLang="en-US" dirty="0">
              <a:latin typeface="+mj-lt"/>
              <a:ea typeface="ＭＳ Ｐゴシック" panose="020B0600070205080204" pitchFamily="34" charset="-128"/>
            </a:endParaRPr>
          </a:p>
          <a:p>
            <a:pPr lvl="2">
              <a:buNone/>
            </a:pPr>
            <a:endParaRPr lang="es-ES" altLang="en-US" dirty="0">
              <a:solidFill>
                <a:srgbClr val="000000"/>
              </a:solidFill>
              <a:latin typeface="Arial" panose="020B0604020202020204" pitchFamily="34" charset="0"/>
            </a:endParaRPr>
          </a:p>
        </p:txBody>
      </p:sp>
      <p:graphicFrame>
        <p:nvGraphicFramePr>
          <p:cNvPr id="4" name="Object 3"/>
          <p:cNvGraphicFramePr>
            <a:graphicFrameLocks noChangeAspect="1"/>
          </p:cNvGraphicFramePr>
          <p:nvPr>
            <p:extLst/>
          </p:nvPr>
        </p:nvGraphicFramePr>
        <p:xfrm>
          <a:off x="4255880" y="5280025"/>
          <a:ext cx="3165338" cy="910230"/>
        </p:xfrm>
        <a:graphic>
          <a:graphicData uri="http://schemas.openxmlformats.org/presentationml/2006/ole">
            <mc:AlternateContent xmlns:mc="http://schemas.openxmlformats.org/markup-compatibility/2006">
              <mc:Choice xmlns:v="urn:schemas-microsoft-com:vml" Requires="v">
                <p:oleObj spid="_x0000_s91221" name="Equation" r:id="rId4" imgW="1524000" imgH="419100" progId="Equation.3">
                  <p:embed/>
                </p:oleObj>
              </mc:Choice>
              <mc:Fallback>
                <p:oleObj name="Equation" r:id="rId4" imgW="1524000" imgH="41910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5880" y="5280025"/>
                        <a:ext cx="3165338" cy="910230"/>
                      </a:xfrm>
                      <a:prstGeom prst="rect">
                        <a:avLst/>
                      </a:prstGeom>
                      <a:noFill/>
                      <a:ln>
                        <a:noFill/>
                      </a:ln>
                      <a:effectLst/>
                    </p:spPr>
                  </p:pic>
                </p:oleObj>
              </mc:Fallback>
            </mc:AlternateContent>
          </a:graphicData>
        </a:graphic>
      </p:graphicFrame>
      <p:graphicFrame>
        <p:nvGraphicFramePr>
          <p:cNvPr id="5" name="Object 3"/>
          <p:cNvGraphicFramePr>
            <a:graphicFrameLocks noChangeAspect="1"/>
          </p:cNvGraphicFramePr>
          <p:nvPr/>
        </p:nvGraphicFramePr>
        <p:xfrm>
          <a:off x="1647825" y="2209800"/>
          <a:ext cx="2216150" cy="2667000"/>
        </p:xfrm>
        <a:graphic>
          <a:graphicData uri="http://schemas.openxmlformats.org/presentationml/2006/ole">
            <mc:AlternateContent xmlns:mc="http://schemas.openxmlformats.org/markup-compatibility/2006">
              <mc:Choice xmlns:v="urn:schemas-microsoft-com:vml" Requires="v">
                <p:oleObj spid="_x0000_s91222" name="Equation" r:id="rId6" imgW="762000" imgH="876300" progId="Equation.3">
                  <p:embed/>
                </p:oleObj>
              </mc:Choice>
              <mc:Fallback>
                <p:oleObj name="Equation" r:id="rId6" imgW="762000" imgH="876300" progId="Equation.3">
                  <p:embed/>
                  <p:pic>
                    <p:nvPicPr>
                      <p:cNvPr id="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825" y="2209800"/>
                        <a:ext cx="221615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13769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524000"/>
            <a:ext cx="1473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a:solidFill>
                  <a:srgbClr val="000000"/>
                </a:solidFill>
                <a:latin typeface="+mj-lt"/>
              </a:rPr>
              <a:t>Bernoulli</a:t>
            </a:r>
          </a:p>
        </p:txBody>
      </p:sp>
      <p:graphicFrame>
        <p:nvGraphicFramePr>
          <p:cNvPr id="4" name="Object 7"/>
          <p:cNvGraphicFramePr>
            <a:graphicFrameLocks noChangeAspect="1"/>
          </p:cNvGraphicFramePr>
          <p:nvPr/>
        </p:nvGraphicFramePr>
        <p:xfrm>
          <a:off x="4641850" y="1981201"/>
          <a:ext cx="2368550" cy="1273175"/>
        </p:xfrm>
        <a:graphic>
          <a:graphicData uri="http://schemas.openxmlformats.org/presentationml/2006/ole">
            <mc:AlternateContent xmlns:mc="http://schemas.openxmlformats.org/markup-compatibility/2006">
              <mc:Choice xmlns:v="urn:schemas-microsoft-com:vml" Requires="v">
                <p:oleObj spid="_x0000_s92203" name="Ecuación" r:id="rId4" imgW="1041120" imgH="558720" progId="Equation.3">
                  <p:embed/>
                </p:oleObj>
              </mc:Choice>
              <mc:Fallback>
                <p:oleObj name="Ecuación" r:id="rId4" imgW="1041120" imgH="55872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50" y="1981201"/>
                        <a:ext cx="236855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0"/>
          <p:cNvGrpSpPr>
            <a:grpSpLocks/>
          </p:cNvGrpSpPr>
          <p:nvPr/>
        </p:nvGrpSpPr>
        <p:grpSpPr bwMode="auto">
          <a:xfrm>
            <a:off x="3810000" y="3505201"/>
            <a:ext cx="5105400" cy="1814513"/>
            <a:chOff x="1440" y="2208"/>
            <a:chExt cx="3216" cy="1143"/>
          </a:xfrm>
        </p:grpSpPr>
        <p:sp>
          <p:nvSpPr>
            <p:cNvPr id="6" name="Line 12"/>
            <p:cNvSpPr>
              <a:spLocks noChangeShapeType="1"/>
            </p:cNvSpPr>
            <p:nvPr/>
          </p:nvSpPr>
          <p:spPr bwMode="auto">
            <a:xfrm>
              <a:off x="3072" y="3120"/>
              <a:ext cx="384"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 name="Line 13"/>
            <p:cNvSpPr>
              <a:spLocks noChangeShapeType="1"/>
            </p:cNvSpPr>
            <p:nvPr/>
          </p:nvSpPr>
          <p:spPr bwMode="auto">
            <a:xfrm>
              <a:off x="3456" y="2736"/>
              <a:ext cx="480"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 name="Text Box 22"/>
            <p:cNvSpPr txBox="1">
              <a:spLocks noChangeArrowheads="1"/>
            </p:cNvSpPr>
            <p:nvPr/>
          </p:nvSpPr>
          <p:spPr bwMode="auto">
            <a:xfrm>
              <a:off x="1540"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0           1</a:t>
              </a:r>
            </a:p>
          </p:txBody>
        </p:sp>
        <p:sp>
          <p:nvSpPr>
            <p:cNvPr id="9" name="Line 23"/>
            <p:cNvSpPr>
              <a:spLocks noChangeShapeType="1"/>
            </p:cNvSpPr>
            <p:nvPr/>
          </p:nvSpPr>
          <p:spPr bwMode="auto">
            <a:xfrm>
              <a:off x="1440" y="3120"/>
              <a:ext cx="864"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24"/>
            <p:cNvSpPr>
              <a:spLocks noChangeShapeType="1"/>
            </p:cNvSpPr>
            <p:nvPr/>
          </p:nvSpPr>
          <p:spPr bwMode="auto">
            <a:xfrm>
              <a:off x="163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26"/>
            <p:cNvSpPr>
              <a:spLocks noChangeShapeType="1"/>
            </p:cNvSpPr>
            <p:nvPr/>
          </p:nvSpPr>
          <p:spPr bwMode="auto">
            <a:xfrm>
              <a:off x="211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Line 32"/>
            <p:cNvSpPr>
              <a:spLocks noChangeShapeType="1"/>
            </p:cNvSpPr>
            <p:nvPr/>
          </p:nvSpPr>
          <p:spPr bwMode="auto">
            <a:xfrm flipV="1">
              <a:off x="1632" y="2736"/>
              <a:ext cx="0" cy="384"/>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33"/>
            <p:cNvSpPr>
              <a:spLocks noChangeShapeType="1"/>
            </p:cNvSpPr>
            <p:nvPr/>
          </p:nvSpPr>
          <p:spPr bwMode="auto">
            <a:xfrm flipV="1">
              <a:off x="2112" y="2448"/>
              <a:ext cx="0" cy="672"/>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4"/>
            <p:cNvSpPr>
              <a:spLocks noChangeShapeType="1"/>
            </p:cNvSpPr>
            <p:nvPr/>
          </p:nvSpPr>
          <p:spPr bwMode="auto">
            <a:xfrm>
              <a:off x="1584" y="2736"/>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Line 35"/>
            <p:cNvSpPr>
              <a:spLocks noChangeShapeType="1"/>
            </p:cNvSpPr>
            <p:nvPr/>
          </p:nvSpPr>
          <p:spPr bwMode="auto">
            <a:xfrm>
              <a:off x="2064" y="2448"/>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Text Box 36"/>
            <p:cNvSpPr txBox="1">
              <a:spLocks noChangeArrowheads="1"/>
            </p:cNvSpPr>
            <p:nvPr/>
          </p:nvSpPr>
          <p:spPr bwMode="auto">
            <a:xfrm>
              <a:off x="3364"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0           1</a:t>
              </a:r>
            </a:p>
          </p:txBody>
        </p:sp>
        <p:sp>
          <p:nvSpPr>
            <p:cNvPr id="17" name="Line 37"/>
            <p:cNvSpPr>
              <a:spLocks noChangeShapeType="1"/>
            </p:cNvSpPr>
            <p:nvPr/>
          </p:nvSpPr>
          <p:spPr bwMode="auto">
            <a:xfrm>
              <a:off x="3024" y="3120"/>
              <a:ext cx="163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8"/>
            <p:cNvSpPr>
              <a:spLocks noChangeShapeType="1"/>
            </p:cNvSpPr>
            <p:nvPr/>
          </p:nvSpPr>
          <p:spPr bwMode="auto">
            <a:xfrm>
              <a:off x="345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9"/>
            <p:cNvSpPr>
              <a:spLocks noChangeShapeType="1"/>
            </p:cNvSpPr>
            <p:nvPr/>
          </p:nvSpPr>
          <p:spPr bwMode="auto">
            <a:xfrm>
              <a:off x="393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Line 41"/>
            <p:cNvSpPr>
              <a:spLocks noChangeShapeType="1"/>
            </p:cNvSpPr>
            <p:nvPr/>
          </p:nvSpPr>
          <p:spPr bwMode="auto">
            <a:xfrm flipH="1" flipV="1">
              <a:off x="3936" y="2448"/>
              <a:ext cx="624"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1" name="Text Box 44"/>
            <p:cNvSpPr txBox="1">
              <a:spLocks noChangeArrowheads="1"/>
            </p:cNvSpPr>
            <p:nvPr/>
          </p:nvSpPr>
          <p:spPr bwMode="auto">
            <a:xfrm>
              <a:off x="2016" y="220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p</a:t>
              </a:r>
            </a:p>
          </p:txBody>
        </p:sp>
        <p:sp>
          <p:nvSpPr>
            <p:cNvPr id="22" name="Text Box 45"/>
            <p:cNvSpPr txBox="1">
              <a:spLocks noChangeArrowheads="1"/>
            </p:cNvSpPr>
            <p:nvPr/>
          </p:nvSpPr>
          <p:spPr bwMode="auto">
            <a:xfrm>
              <a:off x="1536" y="2505"/>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1-p</a:t>
              </a:r>
            </a:p>
          </p:txBody>
        </p:sp>
        <p:sp>
          <p:nvSpPr>
            <p:cNvPr id="23" name="Text Box 46"/>
            <p:cNvSpPr txBox="1">
              <a:spLocks noChangeArrowheads="1"/>
            </p:cNvSpPr>
            <p:nvPr/>
          </p:nvSpPr>
          <p:spPr bwMode="auto">
            <a:xfrm>
              <a:off x="3532" y="2784"/>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1-p</a:t>
              </a:r>
            </a:p>
          </p:txBody>
        </p:sp>
        <p:sp>
          <p:nvSpPr>
            <p:cNvPr id="24" name="Text Box 47"/>
            <p:cNvSpPr txBox="1">
              <a:spLocks noChangeArrowheads="1"/>
            </p:cNvSpPr>
            <p:nvPr/>
          </p:nvSpPr>
          <p:spPr bwMode="auto">
            <a:xfrm>
              <a:off x="3988" y="244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p</a:t>
              </a:r>
            </a:p>
          </p:txBody>
        </p:sp>
        <p:sp>
          <p:nvSpPr>
            <p:cNvPr id="25" name="AutoShape 48"/>
            <p:cNvSpPr>
              <a:spLocks/>
            </p:cNvSpPr>
            <p:nvPr/>
          </p:nvSpPr>
          <p:spPr bwMode="auto">
            <a:xfrm>
              <a:off x="3456" y="2736"/>
              <a:ext cx="48" cy="384"/>
            </a:xfrm>
            <a:prstGeom prst="rightBrace">
              <a:avLst>
                <a:gd name="adj1" fmla="val 66667"/>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 name="AutoShape 49"/>
            <p:cNvSpPr>
              <a:spLocks/>
            </p:cNvSpPr>
            <p:nvPr/>
          </p:nvSpPr>
          <p:spPr bwMode="auto">
            <a:xfrm>
              <a:off x="3936" y="2448"/>
              <a:ext cx="48" cy="288"/>
            </a:xfrm>
            <a:prstGeom prst="rightBrace">
              <a:avLst>
                <a:gd name="adj1" fmla="val 50000"/>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58132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198842" y="1332272"/>
            <a:ext cx="710450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a:solidFill>
                  <a:srgbClr val="000000"/>
                </a:solidFill>
                <a:latin typeface="+mj-lt"/>
              </a:rPr>
              <a:t>Binomial</a:t>
            </a:r>
          </a:p>
          <a:p>
            <a:pPr eaLnBrk="1" hangingPunct="1"/>
            <a:r>
              <a:rPr lang="es-ES" altLang="en-US" sz="2800" dirty="0" err="1">
                <a:solidFill>
                  <a:srgbClr val="000000"/>
                </a:solidFill>
                <a:latin typeface="+mj-lt"/>
              </a:rPr>
              <a:t>Successes</a:t>
            </a:r>
            <a:r>
              <a:rPr lang="es-ES" altLang="en-US" sz="2800" dirty="0">
                <a:solidFill>
                  <a:srgbClr val="000000"/>
                </a:solidFill>
                <a:latin typeface="+mj-lt"/>
              </a:rPr>
              <a:t> in </a:t>
            </a:r>
            <a:r>
              <a:rPr lang="es-ES" altLang="en-US" sz="2800" i="1" dirty="0">
                <a:solidFill>
                  <a:srgbClr val="000000"/>
                </a:solidFill>
                <a:latin typeface="+mj-lt"/>
              </a:rPr>
              <a:t>n </a:t>
            </a:r>
            <a:r>
              <a:rPr lang="es-ES" altLang="en-US" sz="2800" dirty="0" err="1">
                <a:solidFill>
                  <a:srgbClr val="000000"/>
                </a:solidFill>
                <a:latin typeface="+mj-lt"/>
              </a:rPr>
              <a:t>independent</a:t>
            </a:r>
            <a:r>
              <a:rPr lang="es-ES" altLang="en-US" sz="2800" dirty="0">
                <a:solidFill>
                  <a:srgbClr val="000000"/>
                </a:solidFill>
                <a:latin typeface="+mj-lt"/>
              </a:rPr>
              <a:t> Bernoulli </a:t>
            </a:r>
            <a:r>
              <a:rPr lang="es-ES" altLang="en-US" sz="2800" dirty="0" err="1">
                <a:solidFill>
                  <a:srgbClr val="000000"/>
                </a:solidFill>
                <a:latin typeface="+mj-lt"/>
              </a:rPr>
              <a:t>trials</a:t>
            </a:r>
            <a:r>
              <a:rPr lang="es-ES" altLang="en-US" sz="2800" dirty="0">
                <a:solidFill>
                  <a:srgbClr val="000000"/>
                </a:solidFill>
                <a:latin typeface="+mj-lt"/>
              </a:rPr>
              <a:t> </a:t>
            </a:r>
            <a:r>
              <a:rPr lang="es-ES" altLang="en-US" sz="2800" dirty="0" err="1">
                <a:solidFill>
                  <a:srgbClr val="000000"/>
                </a:solidFill>
                <a:latin typeface="+mj-lt"/>
              </a:rPr>
              <a:t>with</a:t>
            </a:r>
            <a:r>
              <a:rPr lang="es-ES" altLang="en-US" sz="2800" dirty="0">
                <a:solidFill>
                  <a:srgbClr val="000000"/>
                </a:solidFill>
                <a:latin typeface="+mj-lt"/>
              </a:rPr>
              <a:t> </a:t>
            </a:r>
          </a:p>
          <a:p>
            <a:pPr eaLnBrk="1" hangingPunct="1"/>
            <a:r>
              <a:rPr lang="es-ES" altLang="en-US" sz="2800" dirty="0" err="1">
                <a:solidFill>
                  <a:srgbClr val="000000"/>
                </a:solidFill>
                <a:latin typeface="+mj-lt"/>
              </a:rPr>
              <a:t>success</a:t>
            </a:r>
            <a:r>
              <a:rPr lang="es-ES" altLang="en-US" sz="2800" dirty="0">
                <a:solidFill>
                  <a:srgbClr val="000000"/>
                </a:solidFill>
                <a:latin typeface="+mj-lt"/>
              </a:rPr>
              <a:t> </a:t>
            </a:r>
            <a:r>
              <a:rPr lang="es-ES" altLang="en-US" sz="2800" dirty="0" err="1">
                <a:solidFill>
                  <a:srgbClr val="000000"/>
                </a:solidFill>
                <a:latin typeface="+mj-lt"/>
              </a:rPr>
              <a:t>probability</a:t>
            </a:r>
            <a:r>
              <a:rPr lang="es-ES" altLang="en-US" sz="2800" dirty="0">
                <a:solidFill>
                  <a:srgbClr val="000000"/>
                </a:solidFill>
                <a:latin typeface="+mj-lt"/>
              </a:rPr>
              <a:t> </a:t>
            </a:r>
            <a:r>
              <a:rPr lang="es-ES" altLang="en-US" sz="2800" i="1" dirty="0">
                <a:solidFill>
                  <a:srgbClr val="000000"/>
                </a:solidFill>
                <a:latin typeface="+mj-lt"/>
              </a:rPr>
              <a:t>p</a:t>
            </a:r>
            <a:r>
              <a:rPr lang="es-ES" altLang="en-US" sz="2800" dirty="0">
                <a:solidFill>
                  <a:srgbClr val="000000"/>
                </a:solidFill>
                <a:latin typeface="+mj-lt"/>
              </a:rPr>
              <a:t> </a:t>
            </a:r>
          </a:p>
        </p:txBody>
      </p:sp>
      <p:graphicFrame>
        <p:nvGraphicFramePr>
          <p:cNvPr id="4" name="Object 7"/>
          <p:cNvGraphicFramePr>
            <a:graphicFrameLocks noChangeAspect="1"/>
          </p:cNvGraphicFramePr>
          <p:nvPr/>
        </p:nvGraphicFramePr>
        <p:xfrm>
          <a:off x="3563938" y="2874964"/>
          <a:ext cx="6037262" cy="2459037"/>
        </p:xfrm>
        <a:graphic>
          <a:graphicData uri="http://schemas.openxmlformats.org/presentationml/2006/ole">
            <mc:AlternateContent xmlns:mc="http://schemas.openxmlformats.org/markup-compatibility/2006">
              <mc:Choice xmlns:v="urn:schemas-microsoft-com:vml" Requires="v">
                <p:oleObj spid="_x0000_s93227" name="Ecuación" r:id="rId4" imgW="2654280" imgH="1079280" progId="Equation.3">
                  <p:embed/>
                </p:oleObj>
              </mc:Choice>
              <mc:Fallback>
                <p:oleObj name="Ecuación" r:id="rId4" imgW="2654280" imgH="10792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2874964"/>
                        <a:ext cx="6037262" cy="245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0611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361075" y="1690688"/>
            <a:ext cx="7525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Geometric</a:t>
            </a:r>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r>
              <a:rPr lang="es-ES" altLang="en-US" sz="2800" dirty="0">
                <a:solidFill>
                  <a:srgbClr val="000000"/>
                </a:solidFill>
                <a:latin typeface="+mj-lt"/>
              </a:rPr>
              <a:t>Time of </a:t>
            </a:r>
            <a:r>
              <a:rPr lang="es-ES" altLang="en-US" sz="2800" dirty="0" err="1">
                <a:solidFill>
                  <a:srgbClr val="000000"/>
                </a:solidFill>
                <a:latin typeface="+mj-lt"/>
              </a:rPr>
              <a:t>first</a:t>
            </a:r>
            <a:r>
              <a:rPr lang="es-ES" altLang="en-US" sz="2800" dirty="0">
                <a:solidFill>
                  <a:srgbClr val="000000"/>
                </a:solidFill>
                <a:latin typeface="+mj-lt"/>
              </a:rPr>
              <a:t> </a:t>
            </a:r>
            <a:r>
              <a:rPr lang="es-ES" altLang="en-US" sz="2800" dirty="0" err="1">
                <a:solidFill>
                  <a:srgbClr val="000000"/>
                </a:solidFill>
                <a:latin typeface="+mj-lt"/>
              </a:rPr>
              <a:t>success</a:t>
            </a:r>
            <a:r>
              <a:rPr lang="es-ES" altLang="en-US" sz="2800" dirty="0">
                <a:solidFill>
                  <a:srgbClr val="000000"/>
                </a:solidFill>
                <a:latin typeface="+mj-lt"/>
              </a:rPr>
              <a:t> in a </a:t>
            </a:r>
            <a:r>
              <a:rPr lang="es-ES" altLang="en-US" sz="2800" dirty="0" err="1">
                <a:solidFill>
                  <a:srgbClr val="000000"/>
                </a:solidFill>
                <a:latin typeface="+mj-lt"/>
              </a:rPr>
              <a:t>sequence</a:t>
            </a:r>
            <a:r>
              <a:rPr lang="es-ES" altLang="en-US" sz="2800" dirty="0">
                <a:solidFill>
                  <a:srgbClr val="000000"/>
                </a:solidFill>
                <a:latin typeface="+mj-lt"/>
              </a:rPr>
              <a:t> of </a:t>
            </a:r>
            <a:r>
              <a:rPr lang="es-ES" altLang="en-US" sz="2800" dirty="0" err="1">
                <a:solidFill>
                  <a:srgbClr val="000000"/>
                </a:solidFill>
                <a:latin typeface="+mj-lt"/>
              </a:rPr>
              <a:t>independent</a:t>
            </a:r>
            <a:r>
              <a:rPr lang="es-ES" altLang="en-US" sz="2800" dirty="0">
                <a:solidFill>
                  <a:srgbClr val="000000"/>
                </a:solidFill>
                <a:latin typeface="+mj-lt"/>
              </a:rPr>
              <a:t> </a:t>
            </a:r>
          </a:p>
          <a:p>
            <a:pPr eaLnBrk="1" hangingPunct="1"/>
            <a:r>
              <a:rPr lang="es-ES" altLang="en-US" sz="2800" dirty="0">
                <a:solidFill>
                  <a:srgbClr val="000000"/>
                </a:solidFill>
                <a:latin typeface="+mj-lt"/>
              </a:rPr>
              <a:t>Bernoulli </a:t>
            </a:r>
            <a:r>
              <a:rPr lang="es-ES" altLang="en-US" sz="2800" dirty="0" err="1">
                <a:solidFill>
                  <a:srgbClr val="000000"/>
                </a:solidFill>
                <a:latin typeface="+mj-lt"/>
              </a:rPr>
              <a:t>trials</a:t>
            </a:r>
            <a:r>
              <a:rPr lang="es-ES" altLang="en-US" sz="2800" dirty="0">
                <a:solidFill>
                  <a:srgbClr val="000000"/>
                </a:solidFill>
                <a:latin typeface="+mj-lt"/>
              </a:rPr>
              <a:t> </a:t>
            </a:r>
            <a:r>
              <a:rPr lang="es-ES" altLang="en-US" sz="2800" dirty="0" err="1">
                <a:solidFill>
                  <a:srgbClr val="000000"/>
                </a:solidFill>
                <a:latin typeface="+mj-lt"/>
              </a:rPr>
              <a:t>with</a:t>
            </a:r>
            <a:r>
              <a:rPr lang="es-ES" altLang="en-US" sz="2800" dirty="0">
                <a:solidFill>
                  <a:srgbClr val="000000"/>
                </a:solidFill>
                <a:latin typeface="+mj-lt"/>
              </a:rPr>
              <a:t> </a:t>
            </a:r>
            <a:r>
              <a:rPr lang="es-ES" altLang="en-US" sz="2800" dirty="0" err="1">
                <a:solidFill>
                  <a:srgbClr val="000000"/>
                </a:solidFill>
                <a:latin typeface="+mj-lt"/>
              </a:rPr>
              <a:t>success</a:t>
            </a:r>
            <a:r>
              <a:rPr lang="es-ES" altLang="en-US" sz="2800" dirty="0">
                <a:solidFill>
                  <a:srgbClr val="000000"/>
                </a:solidFill>
                <a:latin typeface="+mj-lt"/>
              </a:rPr>
              <a:t> </a:t>
            </a:r>
            <a:r>
              <a:rPr lang="es-ES" altLang="en-US" sz="2800" dirty="0" err="1">
                <a:solidFill>
                  <a:srgbClr val="000000"/>
                </a:solidFill>
                <a:latin typeface="+mj-lt"/>
              </a:rPr>
              <a:t>probability</a:t>
            </a:r>
            <a:r>
              <a:rPr lang="es-ES" altLang="en-US" sz="2800" dirty="0">
                <a:solidFill>
                  <a:srgbClr val="000000"/>
                </a:solidFill>
                <a:latin typeface="+mj-lt"/>
              </a:rPr>
              <a:t> </a:t>
            </a:r>
            <a:r>
              <a:rPr lang="es-ES" altLang="en-US" sz="2800" i="1" dirty="0">
                <a:solidFill>
                  <a:srgbClr val="000000"/>
                </a:solidFill>
                <a:latin typeface="+mj-lt"/>
              </a:rPr>
              <a:t>p</a:t>
            </a:r>
            <a:r>
              <a:rPr lang="es-ES" altLang="en-US" sz="2800" dirty="0">
                <a:solidFill>
                  <a:srgbClr val="000000"/>
                </a:solidFill>
                <a:latin typeface="+mj-lt"/>
              </a:rPr>
              <a:t> </a:t>
            </a:r>
          </a:p>
        </p:txBody>
      </p:sp>
      <p:graphicFrame>
        <p:nvGraphicFramePr>
          <p:cNvPr id="4" name="Object 7"/>
          <p:cNvGraphicFramePr>
            <a:graphicFrameLocks noChangeAspect="1"/>
          </p:cNvGraphicFramePr>
          <p:nvPr>
            <p:extLst/>
          </p:nvPr>
        </p:nvGraphicFramePr>
        <p:xfrm>
          <a:off x="3138949" y="4117976"/>
          <a:ext cx="5518150" cy="925512"/>
        </p:xfrm>
        <a:graphic>
          <a:graphicData uri="http://schemas.openxmlformats.org/presentationml/2006/ole">
            <mc:AlternateContent xmlns:mc="http://schemas.openxmlformats.org/markup-compatibility/2006">
              <mc:Choice xmlns:v="urn:schemas-microsoft-com:vml" Requires="v">
                <p:oleObj spid="_x0000_s94251" name="Ecuación" r:id="rId4" imgW="2425680" imgH="406080" progId="Equation.3">
                  <p:embed/>
                </p:oleObj>
              </mc:Choice>
              <mc:Fallback>
                <p:oleObj name="Ecuación" r:id="rId4" imgW="2425680" imgH="4060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949" y="4117976"/>
                        <a:ext cx="5518150"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06448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479061" y="1690688"/>
            <a:ext cx="6084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Poisson</a:t>
            </a:r>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r>
              <a:rPr lang="es-ES" altLang="en-US" sz="2800" i="1" dirty="0">
                <a:solidFill>
                  <a:srgbClr val="000000"/>
                </a:solidFill>
                <a:latin typeface="+mj-lt"/>
              </a:rPr>
              <a:t>X</a:t>
            </a:r>
            <a:r>
              <a:rPr lang="es-ES" altLang="en-US" sz="2800" dirty="0">
                <a:solidFill>
                  <a:srgbClr val="000000"/>
                </a:solidFill>
                <a:latin typeface="+mj-lt"/>
              </a:rPr>
              <a:t> </a:t>
            </a:r>
            <a:r>
              <a:rPr lang="es-ES" altLang="en-US" sz="2800" dirty="0" err="1">
                <a:solidFill>
                  <a:srgbClr val="000000"/>
                </a:solidFill>
                <a:latin typeface="+mj-lt"/>
              </a:rPr>
              <a:t>expresses</a:t>
            </a:r>
            <a:r>
              <a:rPr lang="es-ES" altLang="en-US" sz="2800" dirty="0">
                <a:solidFill>
                  <a:srgbClr val="000000"/>
                </a:solidFill>
                <a:latin typeface="+mj-lt"/>
              </a:rPr>
              <a:t> </a:t>
            </a:r>
            <a:r>
              <a:rPr lang="es-ES" altLang="en-US" sz="2800" dirty="0" err="1">
                <a:solidFill>
                  <a:srgbClr val="000000"/>
                </a:solidFill>
                <a:latin typeface="+mj-lt"/>
              </a:rPr>
              <a:t>the</a:t>
            </a:r>
            <a:r>
              <a:rPr lang="es-ES" altLang="en-US" sz="2800" dirty="0">
                <a:solidFill>
                  <a:srgbClr val="000000"/>
                </a:solidFill>
                <a:latin typeface="+mj-lt"/>
              </a:rPr>
              <a:t> </a:t>
            </a:r>
            <a:r>
              <a:rPr lang="es-ES" altLang="en-US" sz="2800" dirty="0" err="1">
                <a:solidFill>
                  <a:srgbClr val="000000"/>
                </a:solidFill>
                <a:latin typeface="+mj-lt"/>
              </a:rPr>
              <a:t>number</a:t>
            </a:r>
            <a:r>
              <a:rPr lang="es-ES" altLang="en-US" sz="2800" dirty="0">
                <a:solidFill>
                  <a:srgbClr val="000000"/>
                </a:solidFill>
                <a:latin typeface="+mj-lt"/>
              </a:rPr>
              <a:t> of “ </a:t>
            </a:r>
            <a:r>
              <a:rPr lang="es-ES" altLang="en-US" sz="2800" dirty="0" err="1">
                <a:solidFill>
                  <a:srgbClr val="000000"/>
                </a:solidFill>
                <a:latin typeface="+mj-lt"/>
              </a:rPr>
              <a:t>rare</a:t>
            </a:r>
            <a:r>
              <a:rPr lang="es-ES" altLang="en-US" sz="2800" dirty="0">
                <a:solidFill>
                  <a:srgbClr val="000000"/>
                </a:solidFill>
                <a:latin typeface="+mj-lt"/>
              </a:rPr>
              <a:t> </a:t>
            </a:r>
            <a:r>
              <a:rPr lang="es-ES" altLang="en-US" sz="2800" dirty="0" err="1">
                <a:solidFill>
                  <a:srgbClr val="000000"/>
                </a:solidFill>
                <a:latin typeface="+mj-lt"/>
              </a:rPr>
              <a:t>events</a:t>
            </a:r>
            <a:r>
              <a:rPr lang="es-ES" altLang="en-US" sz="2800" dirty="0">
                <a:solidFill>
                  <a:srgbClr val="000000"/>
                </a:solidFill>
                <a:latin typeface="+mj-lt"/>
              </a:rPr>
              <a:t>”</a:t>
            </a:r>
          </a:p>
        </p:txBody>
      </p:sp>
      <p:graphicFrame>
        <p:nvGraphicFramePr>
          <p:cNvPr id="4" name="Object 7"/>
          <p:cNvGraphicFramePr>
            <a:graphicFrameLocks noChangeAspect="1"/>
          </p:cNvGraphicFramePr>
          <p:nvPr>
            <p:extLst/>
          </p:nvPr>
        </p:nvGraphicFramePr>
        <p:xfrm>
          <a:off x="3634863" y="3577817"/>
          <a:ext cx="4910138" cy="1446213"/>
        </p:xfrm>
        <a:graphic>
          <a:graphicData uri="http://schemas.openxmlformats.org/presentationml/2006/ole">
            <mc:AlternateContent xmlns:mc="http://schemas.openxmlformats.org/markup-compatibility/2006">
              <mc:Choice xmlns:v="urn:schemas-microsoft-com:vml" Requires="v">
                <p:oleObj spid="_x0000_s95275" name="Ecuación" r:id="rId4" imgW="2158920" imgH="634680" progId="Equation.3">
                  <p:embed/>
                </p:oleObj>
              </mc:Choice>
              <mc:Fallback>
                <p:oleObj name="Ecuación" r:id="rId4" imgW="2158920" imgH="6346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863" y="3577817"/>
                        <a:ext cx="4910138" cy="144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36594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1239171" y="1524000"/>
            <a:ext cx="1201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Uniform</a:t>
            </a:r>
            <a:endParaRPr lang="es-ES" altLang="en-US" dirty="0">
              <a:solidFill>
                <a:srgbClr val="000000"/>
              </a:solidFill>
              <a:latin typeface="+mj-lt"/>
            </a:endParaRPr>
          </a:p>
        </p:txBody>
      </p:sp>
      <p:sp>
        <p:nvSpPr>
          <p:cNvPr id="4" name="Text Box 5"/>
          <p:cNvSpPr txBox="1">
            <a:spLocks noChangeArrowheads="1"/>
          </p:cNvSpPr>
          <p:nvPr/>
        </p:nvSpPr>
        <p:spPr bwMode="auto">
          <a:xfrm>
            <a:off x="9906001" y="6172201"/>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6A8CC17-7E88-4359-A96C-16FD2FDCBCC0}" type="slidenum">
              <a:rPr lang="es-ES" altLang="en-US">
                <a:solidFill>
                  <a:srgbClr val="FFFFFF"/>
                </a:solidFill>
              </a:rPr>
              <a:pPr eaLnBrk="1" hangingPunct="1"/>
              <a:t>78</a:t>
            </a:fld>
            <a:endParaRPr lang="es-ES" altLang="en-US">
              <a:solidFill>
                <a:srgbClr val="FFFFFF"/>
              </a:solidFill>
            </a:endParaRPr>
          </a:p>
        </p:txBody>
      </p:sp>
      <p:graphicFrame>
        <p:nvGraphicFramePr>
          <p:cNvPr id="5" name="Object 7"/>
          <p:cNvGraphicFramePr>
            <a:graphicFrameLocks noChangeAspect="1"/>
          </p:cNvGraphicFramePr>
          <p:nvPr/>
        </p:nvGraphicFramePr>
        <p:xfrm>
          <a:off x="2841625" y="1524000"/>
          <a:ext cx="6616700" cy="3124200"/>
        </p:xfrm>
        <a:graphic>
          <a:graphicData uri="http://schemas.openxmlformats.org/presentationml/2006/ole">
            <mc:AlternateContent xmlns:mc="http://schemas.openxmlformats.org/markup-compatibility/2006">
              <mc:Choice xmlns:v="urn:schemas-microsoft-com:vml" Requires="v">
                <p:oleObj spid="_x0000_s96299" name="Ecuación" r:id="rId4" imgW="2908080" imgH="1371600" progId="Equation.3">
                  <p:embed/>
                </p:oleObj>
              </mc:Choice>
              <mc:Fallback>
                <p:oleObj name="Ecuación" r:id="rId4" imgW="2908080" imgH="137160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25" y="1524000"/>
                        <a:ext cx="66167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2"/>
          <p:cNvGrpSpPr>
            <a:grpSpLocks/>
          </p:cNvGrpSpPr>
          <p:nvPr/>
        </p:nvGrpSpPr>
        <p:grpSpPr bwMode="auto">
          <a:xfrm>
            <a:off x="3924300" y="4814888"/>
            <a:ext cx="5067300" cy="1052512"/>
            <a:chOff x="1512" y="3033"/>
            <a:chExt cx="3192" cy="663"/>
          </a:xfrm>
        </p:grpSpPr>
        <p:sp>
          <p:nvSpPr>
            <p:cNvPr id="7" name="Text Box 11"/>
            <p:cNvSpPr txBox="1">
              <a:spLocks noChangeArrowheads="1"/>
            </p:cNvSpPr>
            <p:nvPr/>
          </p:nvSpPr>
          <p:spPr bwMode="auto">
            <a:xfrm>
              <a:off x="1804"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a           b</a:t>
              </a:r>
            </a:p>
          </p:txBody>
        </p:sp>
        <p:sp>
          <p:nvSpPr>
            <p:cNvPr id="8" name="Line 12"/>
            <p:cNvSpPr>
              <a:spLocks noChangeShapeType="1"/>
            </p:cNvSpPr>
            <p:nvPr/>
          </p:nvSpPr>
          <p:spPr bwMode="auto">
            <a:xfrm flipV="1">
              <a:off x="1560"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a:off x="189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14"/>
            <p:cNvSpPr>
              <a:spLocks noChangeShapeType="1"/>
            </p:cNvSpPr>
            <p:nvPr/>
          </p:nvSpPr>
          <p:spPr bwMode="auto">
            <a:xfrm>
              <a:off x="237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15"/>
            <p:cNvSpPr>
              <a:spLocks noChangeShapeType="1"/>
            </p:cNvSpPr>
            <p:nvPr/>
          </p:nvSpPr>
          <p:spPr bwMode="auto">
            <a:xfrm flipH="1" flipV="1">
              <a:off x="1512"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2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3" name="Line 30"/>
            <p:cNvSpPr>
              <a:spLocks noChangeShapeType="1"/>
            </p:cNvSpPr>
            <p:nvPr/>
          </p:nvSpPr>
          <p:spPr bwMode="auto">
            <a:xfrm flipH="1" flipV="1">
              <a:off x="237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1"/>
            <p:cNvSpPr>
              <a:spLocks noChangeShapeType="1"/>
            </p:cNvSpPr>
            <p:nvPr/>
          </p:nvSpPr>
          <p:spPr bwMode="auto">
            <a:xfrm flipH="1" flipV="1">
              <a:off x="1896" y="3168"/>
              <a:ext cx="48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Text Box 32"/>
            <p:cNvSpPr txBox="1">
              <a:spLocks noChangeArrowheads="1"/>
            </p:cNvSpPr>
            <p:nvPr/>
          </p:nvSpPr>
          <p:spPr bwMode="auto">
            <a:xfrm>
              <a:off x="3388"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a           b</a:t>
              </a:r>
            </a:p>
          </p:txBody>
        </p:sp>
        <p:sp>
          <p:nvSpPr>
            <p:cNvPr id="16" name="Line 33"/>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Line 34"/>
            <p:cNvSpPr>
              <a:spLocks noChangeShapeType="1"/>
            </p:cNvSpPr>
            <p:nvPr/>
          </p:nvSpPr>
          <p:spPr bwMode="auto">
            <a:xfrm>
              <a:off x="348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5"/>
            <p:cNvSpPr>
              <a:spLocks noChangeShapeType="1"/>
            </p:cNvSpPr>
            <p:nvPr/>
          </p:nvSpPr>
          <p:spPr bwMode="auto">
            <a:xfrm>
              <a:off x="396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6"/>
            <p:cNvSpPr>
              <a:spLocks noChangeShapeType="1"/>
            </p:cNvSpPr>
            <p:nvPr/>
          </p:nvSpPr>
          <p:spPr bwMode="auto">
            <a:xfrm flipH="1" flipV="1">
              <a:off x="309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Text Box 37"/>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21" name="Line 38"/>
            <p:cNvSpPr>
              <a:spLocks noChangeShapeType="1"/>
            </p:cNvSpPr>
            <p:nvPr/>
          </p:nvSpPr>
          <p:spPr bwMode="auto">
            <a:xfrm flipH="1" flipV="1">
              <a:off x="3960" y="3168"/>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 name="Line 39"/>
            <p:cNvSpPr>
              <a:spLocks noChangeShapeType="1"/>
            </p:cNvSpPr>
            <p:nvPr/>
          </p:nvSpPr>
          <p:spPr bwMode="auto">
            <a:xfrm flipH="1">
              <a:off x="3476" y="3168"/>
              <a:ext cx="484" cy="288"/>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 name="Line 40"/>
            <p:cNvSpPr>
              <a:spLocks noChangeShapeType="1"/>
            </p:cNvSpPr>
            <p:nvPr/>
          </p:nvSpPr>
          <p:spPr bwMode="auto">
            <a:xfrm flipV="1">
              <a:off x="3956" y="3168"/>
              <a:ext cx="0" cy="2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4" name="Text Box 43"/>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spTree>
    <p:extLst>
      <p:ext uri="{BB962C8B-B14F-4D97-AF65-F5344CB8AC3E}">
        <p14:creationId xmlns:p14="http://schemas.microsoft.com/office/powerpoint/2010/main" val="220912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1594158" y="1506538"/>
            <a:ext cx="163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Exponential</a:t>
            </a:r>
            <a:endParaRPr lang="es-ES" altLang="en-US" dirty="0">
              <a:solidFill>
                <a:srgbClr val="000000"/>
              </a:solidFill>
              <a:latin typeface="+mj-lt"/>
            </a:endParaRPr>
          </a:p>
        </p:txBody>
      </p:sp>
      <p:graphicFrame>
        <p:nvGraphicFramePr>
          <p:cNvPr id="4" name="Object 7"/>
          <p:cNvGraphicFramePr>
            <a:graphicFrameLocks noChangeAspect="1"/>
          </p:cNvGraphicFramePr>
          <p:nvPr/>
        </p:nvGraphicFramePr>
        <p:xfrm>
          <a:off x="3057526" y="1779588"/>
          <a:ext cx="6183313" cy="2487612"/>
        </p:xfrm>
        <a:graphic>
          <a:graphicData uri="http://schemas.openxmlformats.org/presentationml/2006/ole">
            <mc:AlternateContent xmlns:mc="http://schemas.openxmlformats.org/markup-compatibility/2006">
              <mc:Choice xmlns:v="urn:schemas-microsoft-com:vml" Requires="v">
                <p:oleObj spid="_x0000_s97323" name="Ecuación" r:id="rId4" imgW="2717640" imgH="1091880" progId="Equation.3">
                  <p:embed/>
                </p:oleObj>
              </mc:Choice>
              <mc:Fallback>
                <p:oleObj name="Ecuación" r:id="rId4" imgW="2717640" imgH="10918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526" y="1779588"/>
                        <a:ext cx="6183313" cy="248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4"/>
          <p:cNvGrpSpPr>
            <a:grpSpLocks/>
          </p:cNvGrpSpPr>
          <p:nvPr/>
        </p:nvGrpSpPr>
        <p:grpSpPr bwMode="auto">
          <a:xfrm>
            <a:off x="3886200" y="4495800"/>
            <a:ext cx="5029200" cy="1371600"/>
            <a:chOff x="1536" y="2832"/>
            <a:chExt cx="3168" cy="864"/>
          </a:xfrm>
        </p:grpSpPr>
        <p:sp>
          <p:nvSpPr>
            <p:cNvPr id="6" name="Text Box 9"/>
            <p:cNvSpPr txBox="1">
              <a:spLocks noChangeArrowheads="1"/>
            </p:cNvSpPr>
            <p:nvPr/>
          </p:nvSpPr>
          <p:spPr bwMode="auto">
            <a:xfrm>
              <a:off x="1804" y="3462"/>
              <a:ext cx="5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0       </a:t>
              </a:r>
              <a:r>
                <a:rPr lang="es-ES" altLang="en-US" sz="1800">
                  <a:solidFill>
                    <a:srgbClr val="000000"/>
                  </a:solidFill>
                  <a:sym typeface="Symbol" panose="05050102010706020507" pitchFamily="18" charset="2"/>
                </a:rPr>
                <a:t></a:t>
              </a:r>
              <a:endParaRPr lang="es-ES" altLang="en-US" sz="1800">
                <a:solidFill>
                  <a:srgbClr val="000000"/>
                </a:solidFill>
              </a:endParaRPr>
            </a:p>
          </p:txBody>
        </p:sp>
        <p:sp>
          <p:nvSpPr>
            <p:cNvPr id="7" name="Line 10"/>
            <p:cNvSpPr>
              <a:spLocks noChangeShapeType="1"/>
            </p:cNvSpPr>
            <p:nvPr/>
          </p:nvSpPr>
          <p:spPr bwMode="auto">
            <a:xfrm flipV="1">
              <a:off x="1536"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Line 12"/>
            <p:cNvSpPr>
              <a:spLocks noChangeShapeType="1"/>
            </p:cNvSpPr>
            <p:nvPr/>
          </p:nvSpPr>
          <p:spPr bwMode="auto">
            <a:xfrm>
              <a:off x="2208"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flipH="1" flipV="1">
              <a:off x="1536" y="3456"/>
              <a:ext cx="432"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1" name="Text Box 17"/>
            <p:cNvSpPr txBox="1">
              <a:spLocks noChangeArrowheads="1"/>
            </p:cNvSpPr>
            <p:nvPr/>
          </p:nvSpPr>
          <p:spPr bwMode="auto">
            <a:xfrm>
              <a:off x="3412" y="283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a:t>
              </a:r>
            </a:p>
          </p:txBody>
        </p:sp>
        <p:sp>
          <p:nvSpPr>
            <p:cNvPr id="12" name="Line 18"/>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21"/>
            <p:cNvSpPr>
              <a:spLocks noChangeShapeType="1"/>
            </p:cNvSpPr>
            <p:nvPr/>
          </p:nvSpPr>
          <p:spPr bwMode="auto">
            <a:xfrm flipH="1" flipV="1">
              <a:off x="3168"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Text Box 22"/>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5" name="Line 23"/>
            <p:cNvSpPr>
              <a:spLocks noChangeShapeType="1"/>
            </p:cNvSpPr>
            <p:nvPr/>
          </p:nvSpPr>
          <p:spPr bwMode="auto">
            <a:xfrm flipH="1" flipV="1">
              <a:off x="3552" y="2928"/>
              <a:ext cx="720" cy="0"/>
            </a:xfrm>
            <a:prstGeom prst="line">
              <a:avLst/>
            </a:prstGeom>
            <a:noFill/>
            <a:ln w="12700">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Line 26"/>
            <p:cNvSpPr>
              <a:spLocks noChangeShapeType="1"/>
            </p:cNvSpPr>
            <p:nvPr/>
          </p:nvSpPr>
          <p:spPr bwMode="auto">
            <a:xfrm>
              <a:off x="1968"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Freeform 29"/>
            <p:cNvSpPr>
              <a:spLocks/>
            </p:cNvSpPr>
            <p:nvPr/>
          </p:nvSpPr>
          <p:spPr bwMode="auto">
            <a:xfrm>
              <a:off x="1968" y="2928"/>
              <a:ext cx="672" cy="504"/>
            </a:xfrm>
            <a:custGeom>
              <a:avLst/>
              <a:gdLst>
                <a:gd name="T0" fmla="*/ 0 w 672"/>
                <a:gd name="T1" fmla="*/ 0 h 504"/>
                <a:gd name="T2" fmla="*/ 192 w 672"/>
                <a:gd name="T3" fmla="*/ 336 h 504"/>
                <a:gd name="T4" fmla="*/ 480 w 672"/>
                <a:gd name="T5" fmla="*/ 480 h 504"/>
                <a:gd name="T6" fmla="*/ 672 w 672"/>
                <a:gd name="T7" fmla="*/ 480 h 504"/>
                <a:gd name="T8" fmla="*/ 0 60000 65536"/>
                <a:gd name="T9" fmla="*/ 0 60000 65536"/>
                <a:gd name="T10" fmla="*/ 0 60000 65536"/>
                <a:gd name="T11" fmla="*/ 0 60000 65536"/>
                <a:gd name="T12" fmla="*/ 0 w 672"/>
                <a:gd name="T13" fmla="*/ 0 h 504"/>
                <a:gd name="T14" fmla="*/ 672 w 672"/>
                <a:gd name="T15" fmla="*/ 504 h 504"/>
              </a:gdLst>
              <a:ahLst/>
              <a:cxnLst>
                <a:cxn ang="T8">
                  <a:pos x="T0" y="T1"/>
                </a:cxn>
                <a:cxn ang="T9">
                  <a:pos x="T2" y="T3"/>
                </a:cxn>
                <a:cxn ang="T10">
                  <a:pos x="T4" y="T5"/>
                </a:cxn>
                <a:cxn ang="T11">
                  <a:pos x="T6" y="T7"/>
                </a:cxn>
              </a:cxnLst>
              <a:rect l="T12" t="T13" r="T14" b="T15"/>
              <a:pathLst>
                <a:path w="672" h="504">
                  <a:moveTo>
                    <a:pt x="0" y="0"/>
                  </a:moveTo>
                  <a:cubicBezTo>
                    <a:pt x="56" y="128"/>
                    <a:pt x="112" y="256"/>
                    <a:pt x="192" y="336"/>
                  </a:cubicBezTo>
                  <a:cubicBezTo>
                    <a:pt x="272" y="416"/>
                    <a:pt x="400" y="456"/>
                    <a:pt x="480" y="480"/>
                  </a:cubicBezTo>
                  <a:cubicBezTo>
                    <a:pt x="560" y="504"/>
                    <a:pt x="640" y="480"/>
                    <a:pt x="672" y="480"/>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 name="Text Box 30"/>
            <p:cNvSpPr txBox="1">
              <a:spLocks noChangeArrowheads="1"/>
            </p:cNvSpPr>
            <p:nvPr/>
          </p:nvSpPr>
          <p:spPr bwMode="auto">
            <a:xfrm>
              <a:off x="1709" y="2832"/>
              <a:ext cx="3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a:t>
              </a:r>
              <a:r>
                <a:rPr lang="es-ES" altLang="en-US" sz="1800">
                  <a:solidFill>
                    <a:srgbClr val="000000"/>
                  </a:solidFill>
                  <a:sym typeface="Symbol" panose="05050102010706020507" pitchFamily="18" charset="2"/>
                </a:rPr>
                <a:t></a:t>
              </a:r>
              <a:endParaRPr lang="es-ES" altLang="en-US" sz="1800">
                <a:solidFill>
                  <a:srgbClr val="000000"/>
                </a:solidFill>
              </a:endParaRPr>
            </a:p>
          </p:txBody>
        </p:sp>
        <p:sp>
          <p:nvSpPr>
            <p:cNvPr id="19" name="Line 31"/>
            <p:cNvSpPr>
              <a:spLocks noChangeShapeType="1"/>
            </p:cNvSpPr>
            <p:nvPr/>
          </p:nvSpPr>
          <p:spPr bwMode="auto">
            <a:xfrm>
              <a:off x="3552"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Freeform 33"/>
            <p:cNvSpPr>
              <a:spLocks/>
            </p:cNvSpPr>
            <p:nvPr/>
          </p:nvSpPr>
          <p:spPr bwMode="auto">
            <a:xfrm>
              <a:off x="3552" y="2968"/>
              <a:ext cx="744" cy="488"/>
            </a:xfrm>
            <a:custGeom>
              <a:avLst/>
              <a:gdLst>
                <a:gd name="T0" fmla="*/ 0 w 744"/>
                <a:gd name="T1" fmla="*/ 488 h 488"/>
                <a:gd name="T2" fmla="*/ 96 w 744"/>
                <a:gd name="T3" fmla="*/ 152 h 488"/>
                <a:gd name="T4" fmla="*/ 288 w 744"/>
                <a:gd name="T5" fmla="*/ 56 h 488"/>
                <a:gd name="T6" fmla="*/ 672 w 744"/>
                <a:gd name="T7" fmla="*/ 8 h 488"/>
                <a:gd name="T8" fmla="*/ 720 w 744"/>
                <a:gd name="T9" fmla="*/ 8 h 488"/>
                <a:gd name="T10" fmla="*/ 0 60000 65536"/>
                <a:gd name="T11" fmla="*/ 0 60000 65536"/>
                <a:gd name="T12" fmla="*/ 0 60000 65536"/>
                <a:gd name="T13" fmla="*/ 0 60000 65536"/>
                <a:gd name="T14" fmla="*/ 0 60000 65536"/>
                <a:gd name="T15" fmla="*/ 0 w 744"/>
                <a:gd name="T16" fmla="*/ 0 h 488"/>
                <a:gd name="T17" fmla="*/ 744 w 744"/>
                <a:gd name="T18" fmla="*/ 488 h 488"/>
              </a:gdLst>
              <a:ahLst/>
              <a:cxnLst>
                <a:cxn ang="T10">
                  <a:pos x="T0" y="T1"/>
                </a:cxn>
                <a:cxn ang="T11">
                  <a:pos x="T2" y="T3"/>
                </a:cxn>
                <a:cxn ang="T12">
                  <a:pos x="T4" y="T5"/>
                </a:cxn>
                <a:cxn ang="T13">
                  <a:pos x="T6" y="T7"/>
                </a:cxn>
                <a:cxn ang="T14">
                  <a:pos x="T8" y="T9"/>
                </a:cxn>
              </a:cxnLst>
              <a:rect l="T15" t="T16" r="T17" b="T18"/>
              <a:pathLst>
                <a:path w="744" h="488">
                  <a:moveTo>
                    <a:pt x="0" y="488"/>
                  </a:moveTo>
                  <a:cubicBezTo>
                    <a:pt x="24" y="356"/>
                    <a:pt x="48" y="224"/>
                    <a:pt x="96" y="152"/>
                  </a:cubicBezTo>
                  <a:cubicBezTo>
                    <a:pt x="144" y="80"/>
                    <a:pt x="192" y="80"/>
                    <a:pt x="288" y="56"/>
                  </a:cubicBezTo>
                  <a:cubicBezTo>
                    <a:pt x="384" y="32"/>
                    <a:pt x="600" y="16"/>
                    <a:pt x="672" y="8"/>
                  </a:cubicBezTo>
                  <a:cubicBezTo>
                    <a:pt x="744" y="0"/>
                    <a:pt x="732" y="4"/>
                    <a:pt x="720" y="8"/>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21" name="Text Box 35"/>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spTree>
    <p:extLst>
      <p:ext uri="{BB962C8B-B14F-4D97-AF65-F5344CB8AC3E}">
        <p14:creationId xmlns:p14="http://schemas.microsoft.com/office/powerpoint/2010/main" val="2044280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498987" y="0"/>
            <a:ext cx="10515600" cy="1325563"/>
          </a:xfrm>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864777"/>
            <a:ext cx="10515600" cy="4351338"/>
          </a:xfrm>
        </p:spPr>
        <p:txBody>
          <a:bodyPr>
            <a:noAutofit/>
          </a:bodyPr>
          <a:lstStyle/>
          <a:p>
            <a:endParaRPr lang="en-US" altLang="en-US" dirty="0">
              <a:effectLst>
                <a:outerShdw blurRad="38100" dist="38100" dir="2700000" algn="tl">
                  <a:srgbClr val="C0C0C0"/>
                </a:outerShdw>
              </a:effectLst>
              <a:latin typeface="+mj-lt"/>
            </a:endParaRPr>
          </a:p>
          <a:p>
            <a:pPr>
              <a:buFontTx/>
              <a:buAutoNum type="arabicPeriod"/>
            </a:pPr>
            <a:r>
              <a:rPr lang="en-US" altLang="en-US" dirty="0">
                <a:latin typeface="+mj-lt"/>
              </a:rPr>
              <a:t>The probability of any event </a:t>
            </a:r>
            <a:r>
              <a:rPr lang="en-US" altLang="en-US" i="1" dirty="0">
                <a:latin typeface="+mj-lt"/>
              </a:rPr>
              <a:t>E</a:t>
            </a:r>
            <a:r>
              <a:rPr lang="en-US" altLang="en-US" dirty="0">
                <a:latin typeface="+mj-lt"/>
              </a:rPr>
              <a:t>, </a:t>
            </a:r>
            <a:r>
              <a:rPr lang="en-US" altLang="en-US" i="1" dirty="0">
                <a:latin typeface="+mj-lt"/>
              </a:rPr>
              <a:t>P</a:t>
            </a:r>
            <a:r>
              <a:rPr lang="en-US" altLang="en-US" dirty="0">
                <a:latin typeface="+mj-lt"/>
              </a:rPr>
              <a:t>(</a:t>
            </a:r>
            <a:r>
              <a:rPr lang="en-US" altLang="en-US" i="1" dirty="0">
                <a:latin typeface="+mj-lt"/>
              </a:rPr>
              <a:t>E</a:t>
            </a:r>
            <a:r>
              <a:rPr lang="en-US" altLang="en-US" dirty="0">
                <a:latin typeface="+mj-lt"/>
              </a:rPr>
              <a:t>), must be between 0 and 1 inclusive.  That is,  </a:t>
            </a:r>
          </a:p>
          <a:p>
            <a:pPr marL="0" indent="0">
              <a:buNone/>
            </a:pPr>
            <a:endParaRPr lang="en-US" altLang="en-US" dirty="0">
              <a:latin typeface="+mj-lt"/>
            </a:endParaRPr>
          </a:p>
          <a:p>
            <a:pPr marL="0" indent="0">
              <a:buNone/>
            </a:pPr>
            <a:r>
              <a:rPr lang="en-US" altLang="en-US" dirty="0">
                <a:latin typeface="+mj-lt"/>
              </a:rPr>
              <a:t>					0 </a:t>
            </a:r>
            <a:r>
              <a:rPr lang="en-US" altLang="en-US" u="sng" dirty="0">
                <a:latin typeface="+mj-lt"/>
              </a:rPr>
              <a:t>&lt;</a:t>
            </a:r>
            <a:r>
              <a:rPr lang="en-US" altLang="en-US" dirty="0">
                <a:latin typeface="+mj-lt"/>
              </a:rPr>
              <a:t> </a:t>
            </a:r>
            <a:r>
              <a:rPr lang="en-US" altLang="en-US" i="1" dirty="0">
                <a:latin typeface="+mj-lt"/>
              </a:rPr>
              <a:t>P</a:t>
            </a:r>
            <a:r>
              <a:rPr lang="en-US" altLang="en-US" dirty="0">
                <a:latin typeface="+mj-lt"/>
              </a:rPr>
              <a:t>(</a:t>
            </a:r>
            <a:r>
              <a:rPr lang="en-US" altLang="en-US" i="1" dirty="0">
                <a:latin typeface="+mj-lt"/>
              </a:rPr>
              <a:t>E</a:t>
            </a:r>
            <a:r>
              <a:rPr lang="en-US" altLang="en-US" dirty="0">
                <a:latin typeface="+mj-lt"/>
              </a:rPr>
              <a:t>) </a:t>
            </a:r>
            <a:r>
              <a:rPr lang="en-US" altLang="en-US" u="sng" dirty="0">
                <a:latin typeface="+mj-lt"/>
              </a:rPr>
              <a:t>&lt;</a:t>
            </a:r>
            <a:r>
              <a:rPr lang="en-US" altLang="en-US" dirty="0">
                <a:latin typeface="+mj-lt"/>
              </a:rPr>
              <a:t> 1.</a:t>
            </a:r>
          </a:p>
          <a:p>
            <a:pPr marL="0" indent="0">
              <a:buNone/>
            </a:pPr>
            <a:endParaRPr lang="en-US" altLang="en-US" dirty="0">
              <a:latin typeface="+mj-lt"/>
            </a:endParaRPr>
          </a:p>
          <a:p>
            <a:pPr marL="0" indent="0">
              <a:buNone/>
            </a:pPr>
            <a:r>
              <a:rPr lang="en-US" altLang="en-US" dirty="0">
                <a:latin typeface="+mj-lt"/>
              </a:rPr>
              <a:t>2. If an event is </a:t>
            </a:r>
            <a:r>
              <a:rPr lang="en-US" altLang="en-US" b="1" dirty="0">
                <a:latin typeface="+mj-lt"/>
              </a:rPr>
              <a:t>impossible</a:t>
            </a:r>
            <a:r>
              <a:rPr lang="en-US" altLang="en-US" dirty="0">
                <a:latin typeface="+mj-lt"/>
              </a:rPr>
              <a:t>, the probability of the event is 0.</a:t>
            </a:r>
          </a:p>
          <a:p>
            <a:pPr marL="0" indent="0">
              <a:buNone/>
            </a:pPr>
            <a:r>
              <a:rPr lang="en-US" altLang="en-US" dirty="0">
                <a:latin typeface="+mj-lt"/>
              </a:rPr>
              <a:t>3. If an event is a </a:t>
            </a:r>
            <a:r>
              <a:rPr lang="en-US" altLang="en-US" b="1" dirty="0">
                <a:latin typeface="+mj-lt"/>
              </a:rPr>
              <a:t>certainty, </a:t>
            </a:r>
            <a:r>
              <a:rPr lang="en-US" altLang="en-US" dirty="0">
                <a:latin typeface="+mj-lt"/>
              </a:rPr>
              <a:t>the probability of the event is 1.</a:t>
            </a:r>
          </a:p>
          <a:p>
            <a:pPr marL="0" indent="0">
              <a:buNone/>
            </a:pPr>
            <a:r>
              <a:rPr lang="en-US" altLang="en-US" dirty="0">
                <a:latin typeface="+mj-lt"/>
              </a:rPr>
              <a:t>4. If </a:t>
            </a:r>
            <a:r>
              <a:rPr lang="en-US" altLang="en-US" i="1" dirty="0">
                <a:latin typeface="+mj-lt"/>
              </a:rPr>
              <a:t>S</a:t>
            </a:r>
            <a:r>
              <a:rPr lang="en-US" altLang="en-US" dirty="0">
                <a:latin typeface="+mj-lt"/>
              </a:rPr>
              <a:t> = {</a:t>
            </a:r>
            <a:r>
              <a:rPr lang="en-US" altLang="en-US" i="1" dirty="0">
                <a:latin typeface="+mj-lt"/>
              </a:rPr>
              <a:t>e</a:t>
            </a:r>
            <a:r>
              <a:rPr lang="en-US" altLang="en-US" baseline="-25000" dirty="0">
                <a:latin typeface="+mj-lt"/>
              </a:rPr>
              <a:t>1</a:t>
            </a:r>
            <a:r>
              <a:rPr lang="en-US" altLang="en-US" dirty="0">
                <a:latin typeface="+mj-lt"/>
              </a:rPr>
              <a:t>, </a:t>
            </a:r>
            <a:r>
              <a:rPr lang="en-US" altLang="en-US" i="1" dirty="0">
                <a:latin typeface="+mj-lt"/>
              </a:rPr>
              <a:t>e</a:t>
            </a:r>
            <a:r>
              <a:rPr lang="en-US" altLang="en-US" baseline="-25000" dirty="0">
                <a:latin typeface="+mj-lt"/>
              </a:rPr>
              <a:t>2</a:t>
            </a:r>
            <a:r>
              <a:rPr lang="en-US" altLang="en-US" dirty="0">
                <a:latin typeface="+mj-lt"/>
              </a:rPr>
              <a:t>, …, </a:t>
            </a:r>
            <a:r>
              <a:rPr lang="en-US" altLang="en-US" i="1" dirty="0">
                <a:latin typeface="+mj-lt"/>
              </a:rPr>
              <a:t>e</a:t>
            </a:r>
            <a:r>
              <a:rPr lang="en-US" altLang="en-US" i="1" baseline="-25000" dirty="0">
                <a:latin typeface="+mj-lt"/>
              </a:rPr>
              <a:t>n</a:t>
            </a:r>
            <a:r>
              <a:rPr lang="en-US" altLang="en-US" dirty="0">
                <a:latin typeface="+mj-lt"/>
              </a:rPr>
              <a:t>}, then </a:t>
            </a:r>
          </a:p>
          <a:p>
            <a:pPr marL="0" indent="0">
              <a:buNone/>
            </a:pPr>
            <a:endParaRPr lang="en-US" altLang="en-US" dirty="0">
              <a:latin typeface="+mj-lt"/>
            </a:endParaRPr>
          </a:p>
          <a:p>
            <a:pPr marL="0" indent="0">
              <a:buNone/>
            </a:pPr>
            <a:r>
              <a:rPr lang="en-US" altLang="en-US" dirty="0">
                <a:latin typeface="+mj-lt"/>
              </a:rPr>
              <a:t>			</a:t>
            </a:r>
            <a:r>
              <a:rPr lang="en-US" altLang="en-US" i="1" dirty="0">
                <a:latin typeface="+mj-lt"/>
              </a:rPr>
              <a:t>P</a:t>
            </a:r>
            <a:r>
              <a:rPr lang="en-US" altLang="en-US" dirty="0">
                <a:latin typeface="+mj-lt"/>
              </a:rPr>
              <a:t>(</a:t>
            </a:r>
            <a:r>
              <a:rPr lang="en-US" altLang="en-US" i="1" dirty="0">
                <a:latin typeface="+mj-lt"/>
              </a:rPr>
              <a:t>e</a:t>
            </a:r>
            <a:r>
              <a:rPr lang="en-US" altLang="en-US" baseline="-25000" dirty="0">
                <a:latin typeface="+mj-lt"/>
              </a:rPr>
              <a:t>1</a:t>
            </a:r>
            <a:r>
              <a:rPr lang="en-US" altLang="en-US" dirty="0">
                <a:latin typeface="+mj-lt"/>
              </a:rPr>
              <a:t>) + </a:t>
            </a:r>
            <a:r>
              <a:rPr lang="en-US" altLang="en-US" i="1" dirty="0">
                <a:latin typeface="+mj-lt"/>
              </a:rPr>
              <a:t>P</a:t>
            </a:r>
            <a:r>
              <a:rPr lang="en-US" altLang="en-US" dirty="0">
                <a:latin typeface="+mj-lt"/>
              </a:rPr>
              <a:t>(</a:t>
            </a:r>
            <a:r>
              <a:rPr lang="en-US" altLang="en-US" i="1" dirty="0">
                <a:latin typeface="+mj-lt"/>
              </a:rPr>
              <a:t>e</a:t>
            </a:r>
            <a:r>
              <a:rPr lang="en-US" altLang="en-US" baseline="-25000" dirty="0">
                <a:latin typeface="+mj-lt"/>
              </a:rPr>
              <a:t>2</a:t>
            </a:r>
            <a:r>
              <a:rPr lang="en-US" altLang="en-US" dirty="0">
                <a:latin typeface="+mj-lt"/>
              </a:rPr>
              <a:t>) + … + </a:t>
            </a:r>
            <a:r>
              <a:rPr lang="en-US" altLang="en-US" i="1" dirty="0">
                <a:latin typeface="+mj-lt"/>
              </a:rPr>
              <a:t>P</a:t>
            </a:r>
            <a:r>
              <a:rPr lang="en-US" altLang="en-US" dirty="0">
                <a:latin typeface="+mj-lt"/>
              </a:rPr>
              <a:t>(</a:t>
            </a:r>
            <a:r>
              <a:rPr lang="en-US" altLang="en-US" i="1" dirty="0">
                <a:latin typeface="+mj-lt"/>
              </a:rPr>
              <a:t>e</a:t>
            </a:r>
            <a:r>
              <a:rPr lang="en-US" altLang="en-US" i="1" baseline="-25000" dirty="0">
                <a:latin typeface="+mj-lt"/>
              </a:rPr>
              <a:t>n</a:t>
            </a:r>
            <a:r>
              <a:rPr lang="en-US" altLang="en-US" dirty="0">
                <a:latin typeface="+mj-lt"/>
              </a:rPr>
              <a:t>) = 1. </a:t>
            </a:r>
          </a:p>
        </p:txBody>
      </p:sp>
    </p:spTree>
    <p:extLst>
      <p:ext uri="{BB962C8B-B14F-4D97-AF65-F5344CB8AC3E}">
        <p14:creationId xmlns:p14="http://schemas.microsoft.com/office/powerpoint/2010/main" val="41643281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1505668" y="1356519"/>
            <a:ext cx="1103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Normal</a:t>
            </a:r>
          </a:p>
        </p:txBody>
      </p:sp>
      <p:graphicFrame>
        <p:nvGraphicFramePr>
          <p:cNvPr id="4" name="Object 7"/>
          <p:cNvGraphicFramePr>
            <a:graphicFrameLocks noChangeAspect="1"/>
          </p:cNvGraphicFramePr>
          <p:nvPr/>
        </p:nvGraphicFramePr>
        <p:xfrm>
          <a:off x="3276600" y="1936750"/>
          <a:ext cx="4362450" cy="2863850"/>
        </p:xfrm>
        <a:graphic>
          <a:graphicData uri="http://schemas.openxmlformats.org/presentationml/2006/ole">
            <mc:AlternateContent xmlns:mc="http://schemas.openxmlformats.org/markup-compatibility/2006">
              <mc:Choice xmlns:v="urn:schemas-microsoft-com:vml" Requires="v">
                <p:oleObj spid="_x0000_s98431" name="Ecuación" r:id="rId4" imgW="1917360" imgH="1257120" progId="Equation.3">
                  <p:embed/>
                </p:oleObj>
              </mc:Choice>
              <mc:Fallback>
                <p:oleObj name="Ecuación" r:id="rId4" imgW="1917360" imgH="125712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36750"/>
                        <a:ext cx="4362450" cy="286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5"/>
          <p:cNvGraphicFramePr>
            <a:graphicFrameLocks noChangeAspect="1"/>
          </p:cNvGraphicFramePr>
          <p:nvPr/>
        </p:nvGraphicFramePr>
        <p:xfrm>
          <a:off x="3810000" y="3460750"/>
          <a:ext cx="361950" cy="349250"/>
        </p:xfrm>
        <a:graphic>
          <a:graphicData uri="http://schemas.openxmlformats.org/presentationml/2006/ole">
            <mc:AlternateContent xmlns:mc="http://schemas.openxmlformats.org/markup-compatibility/2006">
              <mc:Choice xmlns:v="urn:schemas-microsoft-com:vml" Requires="v">
                <p:oleObj spid="_x0000_s98432" name="Imagen de mapa de bits" r:id="rId6" imgW="266737" imgH="257007" progId="Paint.Picture">
                  <p:embed/>
                </p:oleObj>
              </mc:Choice>
              <mc:Fallback>
                <p:oleObj name="Imagen de mapa de bits" r:id="rId6" imgW="266737" imgH="257007" progId="Paint.Picture">
                  <p:embed/>
                  <p:pic>
                    <p:nvPicPr>
                      <p:cNvPr id="5"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3460750"/>
                        <a:ext cx="3619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6"/>
          <p:cNvGraphicFramePr>
            <a:graphicFrameLocks noChangeAspect="1"/>
          </p:cNvGraphicFramePr>
          <p:nvPr/>
        </p:nvGraphicFramePr>
        <p:xfrm>
          <a:off x="3810000" y="3917950"/>
          <a:ext cx="361950" cy="349250"/>
        </p:xfrm>
        <a:graphic>
          <a:graphicData uri="http://schemas.openxmlformats.org/presentationml/2006/ole">
            <mc:AlternateContent xmlns:mc="http://schemas.openxmlformats.org/markup-compatibility/2006">
              <mc:Choice xmlns:v="urn:schemas-microsoft-com:vml" Requires="v">
                <p:oleObj spid="_x0000_s98433" name="Imagen de mapa de bits" r:id="rId8" imgW="266737" imgH="257007" progId="Paint.Picture">
                  <p:embed/>
                </p:oleObj>
              </mc:Choice>
              <mc:Fallback>
                <p:oleObj name="Imagen de mapa de bits" r:id="rId8" imgW="266737" imgH="257007" progId="Paint.Picture">
                  <p:embed/>
                  <p:pic>
                    <p:nvPicPr>
                      <p:cNvPr id="6"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3917950"/>
                        <a:ext cx="3619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34"/>
          <p:cNvGrpSpPr>
            <a:grpSpLocks/>
          </p:cNvGrpSpPr>
          <p:nvPr/>
        </p:nvGrpSpPr>
        <p:grpSpPr bwMode="auto">
          <a:xfrm>
            <a:off x="4908550" y="4114800"/>
            <a:ext cx="4464050" cy="1371600"/>
            <a:chOff x="2064" y="2928"/>
            <a:chExt cx="2812" cy="864"/>
          </a:xfrm>
        </p:grpSpPr>
        <p:sp>
          <p:nvSpPr>
            <p:cNvPr id="8" name="Text Box 9"/>
            <p:cNvSpPr txBox="1">
              <a:spLocks noChangeArrowheads="1"/>
            </p:cNvSpPr>
            <p:nvPr/>
          </p:nvSpPr>
          <p:spPr bwMode="auto">
            <a:xfrm>
              <a:off x="2489" y="350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sym typeface="Symbol" panose="05050102010706020507" pitchFamily="18" charset="2"/>
                </a:rPr>
                <a:t></a:t>
              </a:r>
              <a:endParaRPr lang="es-ES" altLang="en-US" sz="1800">
                <a:solidFill>
                  <a:srgbClr val="000000"/>
                </a:solidFill>
              </a:endParaRPr>
            </a:p>
          </p:txBody>
        </p:sp>
        <p:sp>
          <p:nvSpPr>
            <p:cNvPr id="9" name="Line 10"/>
            <p:cNvSpPr>
              <a:spLocks noChangeShapeType="1"/>
            </p:cNvSpPr>
            <p:nvPr/>
          </p:nvSpPr>
          <p:spPr bwMode="auto">
            <a:xfrm flipV="1">
              <a:off x="2064"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3"/>
            <p:cNvSpPr txBox="1">
              <a:spLocks noChangeArrowheads="1"/>
            </p:cNvSpPr>
            <p:nvPr/>
          </p:nvSpPr>
          <p:spPr bwMode="auto">
            <a:xfrm>
              <a:off x="3000" y="3312"/>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1" name="Line 15"/>
            <p:cNvSpPr>
              <a:spLocks noChangeShapeType="1"/>
            </p:cNvSpPr>
            <p:nvPr/>
          </p:nvSpPr>
          <p:spPr bwMode="auto">
            <a:xfrm flipV="1">
              <a:off x="3672"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17"/>
            <p:cNvSpPr txBox="1">
              <a:spLocks noChangeArrowheads="1"/>
            </p:cNvSpPr>
            <p:nvPr/>
          </p:nvSpPr>
          <p:spPr bwMode="auto">
            <a:xfrm>
              <a:off x="4512" y="3264"/>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3" name="Line 19"/>
            <p:cNvSpPr>
              <a:spLocks noChangeShapeType="1"/>
            </p:cNvSpPr>
            <p:nvPr/>
          </p:nvSpPr>
          <p:spPr bwMode="auto">
            <a:xfrm>
              <a:off x="2640"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22"/>
            <p:cNvSpPr>
              <a:spLocks noChangeShapeType="1"/>
            </p:cNvSpPr>
            <p:nvPr/>
          </p:nvSpPr>
          <p:spPr bwMode="auto">
            <a:xfrm>
              <a:off x="4224"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Freeform 32"/>
            <p:cNvSpPr>
              <a:spLocks/>
            </p:cNvSpPr>
            <p:nvPr/>
          </p:nvSpPr>
          <p:spPr bwMode="auto">
            <a:xfrm>
              <a:off x="2064" y="3168"/>
              <a:ext cx="1152" cy="384"/>
            </a:xfrm>
            <a:custGeom>
              <a:avLst/>
              <a:gdLst>
                <a:gd name="T0" fmla="*/ 0 w 1152"/>
                <a:gd name="T1" fmla="*/ 384 h 384"/>
                <a:gd name="T2" fmla="*/ 288 w 1152"/>
                <a:gd name="T3" fmla="*/ 288 h 384"/>
                <a:gd name="T4" fmla="*/ 576 w 1152"/>
                <a:gd name="T5" fmla="*/ 0 h 384"/>
                <a:gd name="T6" fmla="*/ 864 w 1152"/>
                <a:gd name="T7" fmla="*/ 288 h 384"/>
                <a:gd name="T8" fmla="*/ 1152 w 1152"/>
                <a:gd name="T9" fmla="*/ 384 h 384"/>
                <a:gd name="T10" fmla="*/ 0 60000 65536"/>
                <a:gd name="T11" fmla="*/ 0 60000 65536"/>
                <a:gd name="T12" fmla="*/ 0 60000 65536"/>
                <a:gd name="T13" fmla="*/ 0 60000 65536"/>
                <a:gd name="T14" fmla="*/ 0 60000 65536"/>
                <a:gd name="T15" fmla="*/ 0 w 1152"/>
                <a:gd name="T16" fmla="*/ 0 h 384"/>
                <a:gd name="T17" fmla="*/ 1152 w 1152"/>
                <a:gd name="T18" fmla="*/ 384 h 384"/>
              </a:gdLst>
              <a:ahLst/>
              <a:cxnLst>
                <a:cxn ang="T10">
                  <a:pos x="T0" y="T1"/>
                </a:cxn>
                <a:cxn ang="T11">
                  <a:pos x="T2" y="T3"/>
                </a:cxn>
                <a:cxn ang="T12">
                  <a:pos x="T4" y="T5"/>
                </a:cxn>
                <a:cxn ang="T13">
                  <a:pos x="T6" y="T7"/>
                </a:cxn>
                <a:cxn ang="T14">
                  <a:pos x="T8" y="T9"/>
                </a:cxn>
              </a:cxnLst>
              <a:rect l="T15" t="T16" r="T17" b="T18"/>
              <a:pathLst>
                <a:path w="1152" h="384">
                  <a:moveTo>
                    <a:pt x="0" y="384"/>
                  </a:moveTo>
                  <a:cubicBezTo>
                    <a:pt x="96" y="368"/>
                    <a:pt x="192" y="352"/>
                    <a:pt x="288" y="288"/>
                  </a:cubicBezTo>
                  <a:cubicBezTo>
                    <a:pt x="384" y="224"/>
                    <a:pt x="480" y="0"/>
                    <a:pt x="576" y="0"/>
                  </a:cubicBezTo>
                  <a:cubicBezTo>
                    <a:pt x="672" y="0"/>
                    <a:pt x="768" y="224"/>
                    <a:pt x="864" y="288"/>
                  </a:cubicBezTo>
                  <a:cubicBezTo>
                    <a:pt x="960" y="352"/>
                    <a:pt x="1104" y="368"/>
                    <a:pt x="1152" y="384"/>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6" name="Freeform 33"/>
            <p:cNvSpPr>
              <a:spLocks/>
            </p:cNvSpPr>
            <p:nvPr/>
          </p:nvSpPr>
          <p:spPr bwMode="auto">
            <a:xfrm>
              <a:off x="3648" y="3056"/>
              <a:ext cx="1200" cy="464"/>
            </a:xfrm>
            <a:custGeom>
              <a:avLst/>
              <a:gdLst>
                <a:gd name="T0" fmla="*/ 0 w 1200"/>
                <a:gd name="T1" fmla="*/ 448 h 464"/>
                <a:gd name="T2" fmla="*/ 384 w 1200"/>
                <a:gd name="T3" fmla="*/ 400 h 464"/>
                <a:gd name="T4" fmla="*/ 672 w 1200"/>
                <a:gd name="T5" fmla="*/ 64 h 464"/>
                <a:gd name="T6" fmla="*/ 1200 w 1200"/>
                <a:gd name="T7" fmla="*/ 16 h 464"/>
                <a:gd name="T8" fmla="*/ 0 60000 65536"/>
                <a:gd name="T9" fmla="*/ 0 60000 65536"/>
                <a:gd name="T10" fmla="*/ 0 60000 65536"/>
                <a:gd name="T11" fmla="*/ 0 60000 65536"/>
                <a:gd name="T12" fmla="*/ 0 w 1200"/>
                <a:gd name="T13" fmla="*/ 0 h 464"/>
                <a:gd name="T14" fmla="*/ 1200 w 1200"/>
                <a:gd name="T15" fmla="*/ 464 h 464"/>
              </a:gdLst>
              <a:ahLst/>
              <a:cxnLst>
                <a:cxn ang="T8">
                  <a:pos x="T0" y="T1"/>
                </a:cxn>
                <a:cxn ang="T9">
                  <a:pos x="T2" y="T3"/>
                </a:cxn>
                <a:cxn ang="T10">
                  <a:pos x="T4" y="T5"/>
                </a:cxn>
                <a:cxn ang="T11">
                  <a:pos x="T6" y="T7"/>
                </a:cxn>
              </a:cxnLst>
              <a:rect l="T12" t="T13" r="T14" b="T15"/>
              <a:pathLst>
                <a:path w="1200" h="464">
                  <a:moveTo>
                    <a:pt x="0" y="448"/>
                  </a:moveTo>
                  <a:cubicBezTo>
                    <a:pt x="136" y="456"/>
                    <a:pt x="272" y="464"/>
                    <a:pt x="384" y="400"/>
                  </a:cubicBezTo>
                  <a:cubicBezTo>
                    <a:pt x="496" y="336"/>
                    <a:pt x="536" y="128"/>
                    <a:pt x="672" y="64"/>
                  </a:cubicBezTo>
                  <a:cubicBezTo>
                    <a:pt x="808" y="0"/>
                    <a:pt x="1004" y="8"/>
                    <a:pt x="1200" y="16"/>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3709503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524000"/>
            <a:ext cx="855843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Properties</a:t>
            </a:r>
            <a:r>
              <a:rPr lang="es-ES" altLang="en-US" sz="2800" dirty="0">
                <a:solidFill>
                  <a:srgbClr val="000000"/>
                </a:solidFill>
                <a:latin typeface="+mj-lt"/>
              </a:rPr>
              <a:t> of normal </a:t>
            </a:r>
            <a:r>
              <a:rPr lang="es-ES" altLang="en-US" sz="2800" dirty="0" err="1">
                <a:solidFill>
                  <a:srgbClr val="000000"/>
                </a:solidFill>
                <a:latin typeface="+mj-lt"/>
              </a:rPr>
              <a:t>distribution</a:t>
            </a:r>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buFontTx/>
              <a:buAutoNum type="romanLcParenBoth"/>
            </a:pPr>
            <a:r>
              <a:rPr lang="es-ES" altLang="en-US" sz="2800" dirty="0">
                <a:solidFill>
                  <a:srgbClr val="000000"/>
                </a:solidFill>
                <a:latin typeface="+mj-lt"/>
              </a:rPr>
              <a:t>                                 standard normal</a:t>
            </a:r>
          </a:p>
          <a:p>
            <a:pPr eaLnBrk="1" hangingPunct="1">
              <a:buFontTx/>
              <a:buAutoNum type="romanLcParenBoth"/>
            </a:pPr>
            <a:endParaRPr lang="es-ES" altLang="en-US" sz="2800" dirty="0">
              <a:solidFill>
                <a:srgbClr val="000000"/>
              </a:solidFill>
              <a:latin typeface="+mj-lt"/>
            </a:endParaRPr>
          </a:p>
          <a:p>
            <a:pPr eaLnBrk="1" hangingPunct="1"/>
            <a:r>
              <a:rPr lang="es-ES" altLang="en-US" sz="2800" dirty="0">
                <a:solidFill>
                  <a:srgbClr val="000000"/>
                </a:solidFill>
                <a:latin typeface="+mj-lt"/>
              </a:rPr>
              <a:t>(ii)</a:t>
            </a:r>
          </a:p>
          <a:p>
            <a:pPr eaLnBrk="1" hangingPunct="1"/>
            <a:endParaRPr lang="es-ES" altLang="en-US" sz="2800" dirty="0">
              <a:solidFill>
                <a:srgbClr val="000000"/>
              </a:solidFill>
              <a:latin typeface="+mj-lt"/>
            </a:endParaRPr>
          </a:p>
          <a:p>
            <a:pPr eaLnBrk="1" hangingPunct="1"/>
            <a:r>
              <a:rPr lang="es-ES" altLang="en-US" sz="2800" dirty="0">
                <a:solidFill>
                  <a:srgbClr val="000000"/>
                </a:solidFill>
                <a:latin typeface="+mj-lt"/>
              </a:rPr>
              <a:t>(iii)                                                        </a:t>
            </a:r>
            <a:r>
              <a:rPr lang="es-ES" altLang="en-US" sz="2800" dirty="0" err="1">
                <a:solidFill>
                  <a:srgbClr val="000000"/>
                </a:solidFill>
                <a:latin typeface="+mj-lt"/>
              </a:rPr>
              <a:t>independent</a:t>
            </a:r>
            <a:r>
              <a:rPr lang="es-ES" altLang="en-US" sz="2800" dirty="0">
                <a:solidFill>
                  <a:srgbClr val="000000"/>
                </a:solidFill>
                <a:latin typeface="+mj-lt"/>
              </a:rPr>
              <a:t>  i=1,2,...,n</a:t>
            </a:r>
          </a:p>
        </p:txBody>
      </p:sp>
      <p:graphicFrame>
        <p:nvGraphicFramePr>
          <p:cNvPr id="4" name="Object 7"/>
          <p:cNvGraphicFramePr>
            <a:graphicFrameLocks noChangeAspect="1"/>
          </p:cNvGraphicFramePr>
          <p:nvPr/>
        </p:nvGraphicFramePr>
        <p:xfrm>
          <a:off x="3581400" y="2057400"/>
          <a:ext cx="2254250" cy="896938"/>
        </p:xfrm>
        <a:graphic>
          <a:graphicData uri="http://schemas.openxmlformats.org/presentationml/2006/ole">
            <mc:AlternateContent xmlns:mc="http://schemas.openxmlformats.org/markup-compatibility/2006">
              <mc:Choice xmlns:v="urn:schemas-microsoft-com:vml" Requires="v">
                <p:oleObj spid="_x0000_s99497" name="Ecuación" r:id="rId4" imgW="990360" imgH="393480" progId="Equation.3">
                  <p:embed/>
                </p:oleObj>
              </mc:Choice>
              <mc:Fallback>
                <p:oleObj name="Ecuación" r:id="rId4" imgW="990360" imgH="3934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057400"/>
                        <a:ext cx="2254250"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0"/>
          <p:cNvGraphicFramePr>
            <a:graphicFrameLocks noChangeAspect="1"/>
          </p:cNvGraphicFramePr>
          <p:nvPr/>
        </p:nvGraphicFramePr>
        <p:xfrm>
          <a:off x="3576638" y="2984500"/>
          <a:ext cx="4652962" cy="520700"/>
        </p:xfrm>
        <a:graphic>
          <a:graphicData uri="http://schemas.openxmlformats.org/presentationml/2006/ole">
            <mc:AlternateContent xmlns:mc="http://schemas.openxmlformats.org/markup-compatibility/2006">
              <mc:Choice xmlns:v="urn:schemas-microsoft-com:vml" Requires="v">
                <p:oleObj spid="_x0000_s99498" name="Ecuación" r:id="rId6" imgW="2044440" imgH="228600" progId="Equation.3">
                  <p:embed/>
                </p:oleObj>
              </mc:Choice>
              <mc:Fallback>
                <p:oleObj name="Ecuación" r:id="rId6" imgW="2044440" imgH="228600" progId="Equation.3">
                  <p:embed/>
                  <p:pic>
                    <p:nvPicPr>
                      <p:cNvPr id="5"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638" y="2984500"/>
                        <a:ext cx="46529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1"/>
          <p:cNvGraphicFramePr>
            <a:graphicFrameLocks noChangeAspect="1"/>
          </p:cNvGraphicFramePr>
          <p:nvPr/>
        </p:nvGraphicFramePr>
        <p:xfrm>
          <a:off x="3565526" y="3657601"/>
          <a:ext cx="2225675" cy="549275"/>
        </p:xfrm>
        <a:graphic>
          <a:graphicData uri="http://schemas.openxmlformats.org/presentationml/2006/ole">
            <mc:AlternateContent xmlns:mc="http://schemas.openxmlformats.org/markup-compatibility/2006">
              <mc:Choice xmlns:v="urn:schemas-microsoft-com:vml" Requires="v">
                <p:oleObj spid="_x0000_s99499" name="Ecuación" r:id="rId8" imgW="977760" imgH="241200" progId="Equation.3">
                  <p:embed/>
                </p:oleObj>
              </mc:Choice>
              <mc:Fallback>
                <p:oleObj name="Ecuación" r:id="rId8" imgW="977760" imgH="241200" progId="Equation.3">
                  <p:embed/>
                  <p:pic>
                    <p:nvPicPr>
                      <p:cNvPr id="6"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5526" y="3657601"/>
                        <a:ext cx="222567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2"/>
          <p:cNvGraphicFramePr>
            <a:graphicFrameLocks noChangeAspect="1"/>
          </p:cNvGraphicFramePr>
          <p:nvPr>
            <p:extLst/>
          </p:nvPr>
        </p:nvGraphicFramePr>
        <p:xfrm>
          <a:off x="3565526" y="4141212"/>
          <a:ext cx="3932237" cy="982662"/>
        </p:xfrm>
        <a:graphic>
          <a:graphicData uri="http://schemas.openxmlformats.org/presentationml/2006/ole">
            <mc:AlternateContent xmlns:mc="http://schemas.openxmlformats.org/markup-compatibility/2006">
              <mc:Choice xmlns:v="urn:schemas-microsoft-com:vml" Requires="v">
                <p:oleObj spid="_x0000_s99500" name="Ecuación" r:id="rId10" imgW="1726920" imgH="431640" progId="Equation.3">
                  <p:embed/>
                </p:oleObj>
              </mc:Choice>
              <mc:Fallback>
                <p:oleObj name="Ecuación" r:id="rId10" imgW="1726920" imgH="431640" progId="Equation.3">
                  <p:embed/>
                  <p:pic>
                    <p:nvPicPr>
                      <p:cNvPr id="7"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5526" y="4141212"/>
                        <a:ext cx="3932237"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0443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831975"/>
            <a:ext cx="721345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Two</a:t>
            </a:r>
            <a:r>
              <a:rPr lang="es-ES" altLang="en-US" sz="2800" dirty="0">
                <a:solidFill>
                  <a:srgbClr val="000000"/>
                </a:solidFill>
                <a:latin typeface="+mj-lt"/>
              </a:rPr>
              <a:t> </a:t>
            </a:r>
            <a:r>
              <a:rPr lang="es-ES" altLang="en-US" sz="2800" dirty="0" err="1">
                <a:solidFill>
                  <a:srgbClr val="000000"/>
                </a:solidFill>
                <a:latin typeface="+mj-lt"/>
              </a:rPr>
              <a:t>random</a:t>
            </a:r>
            <a:r>
              <a:rPr lang="es-ES" altLang="en-US" sz="2800" dirty="0">
                <a:solidFill>
                  <a:srgbClr val="000000"/>
                </a:solidFill>
                <a:latin typeface="+mj-lt"/>
              </a:rPr>
              <a:t> variables X and Y are </a:t>
            </a:r>
            <a:r>
              <a:rPr lang="es-ES" altLang="en-US" sz="2800" dirty="0" err="1">
                <a:solidFill>
                  <a:srgbClr val="000000"/>
                </a:solidFill>
                <a:latin typeface="+mj-lt"/>
              </a:rPr>
              <a:t>independent</a:t>
            </a:r>
            <a:r>
              <a:rPr lang="es-ES" altLang="en-US" sz="2800" dirty="0">
                <a:solidFill>
                  <a:srgbClr val="000000"/>
                </a:solidFill>
                <a:latin typeface="+mj-lt"/>
              </a:rPr>
              <a:t> </a:t>
            </a:r>
            <a:r>
              <a:rPr lang="es-ES" altLang="en-US" sz="2800" dirty="0" err="1">
                <a:solidFill>
                  <a:srgbClr val="000000"/>
                </a:solidFill>
                <a:latin typeface="+mj-lt"/>
              </a:rPr>
              <a:t>if</a:t>
            </a:r>
            <a:endParaRPr lang="es-ES" altLang="en-US" sz="2800" dirty="0">
              <a:solidFill>
                <a:srgbClr val="000000"/>
              </a:solidFill>
              <a:latin typeface="+mj-lt"/>
            </a:endParaRPr>
          </a:p>
          <a:p>
            <a:pPr eaLnBrk="1" hangingPunct="1"/>
            <a:r>
              <a:rPr lang="es-ES" altLang="en-US" sz="2800" dirty="0">
                <a:solidFill>
                  <a:srgbClr val="000000"/>
                </a:solidFill>
                <a:latin typeface="+mj-lt"/>
              </a:rPr>
              <a:t>and </a:t>
            </a:r>
            <a:r>
              <a:rPr lang="es-ES" altLang="en-US" sz="2800" dirty="0" err="1">
                <a:solidFill>
                  <a:srgbClr val="000000"/>
                </a:solidFill>
                <a:latin typeface="+mj-lt"/>
              </a:rPr>
              <a:t>only</a:t>
            </a:r>
            <a:r>
              <a:rPr lang="es-ES" altLang="en-US" sz="2800" dirty="0">
                <a:solidFill>
                  <a:srgbClr val="000000"/>
                </a:solidFill>
                <a:latin typeface="+mj-lt"/>
              </a:rPr>
              <a:t> </a:t>
            </a:r>
            <a:r>
              <a:rPr lang="es-ES" altLang="en-US" sz="2800" dirty="0" err="1">
                <a:solidFill>
                  <a:srgbClr val="000000"/>
                </a:solidFill>
                <a:latin typeface="+mj-lt"/>
              </a:rPr>
              <a:t>if</a:t>
            </a:r>
            <a:r>
              <a:rPr lang="es-ES" altLang="en-US" sz="2800" dirty="0">
                <a:solidFill>
                  <a:srgbClr val="000000"/>
                </a:solidFill>
                <a:latin typeface="+mj-lt"/>
              </a:rPr>
              <a:t>:</a:t>
            </a: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r>
              <a:rPr lang="es-ES" altLang="en-US" sz="2800" dirty="0" err="1">
                <a:solidFill>
                  <a:srgbClr val="000000"/>
                </a:solidFill>
                <a:latin typeface="+mj-lt"/>
              </a:rPr>
              <a:t>for</a:t>
            </a:r>
            <a:r>
              <a:rPr lang="es-ES" altLang="en-US" sz="2800" dirty="0">
                <a:solidFill>
                  <a:srgbClr val="000000"/>
                </a:solidFill>
                <a:latin typeface="+mj-lt"/>
              </a:rPr>
              <a:t> </a:t>
            </a:r>
            <a:r>
              <a:rPr lang="es-ES" altLang="en-US" sz="2800" dirty="0" err="1">
                <a:solidFill>
                  <a:srgbClr val="000000"/>
                </a:solidFill>
                <a:latin typeface="+mj-lt"/>
              </a:rPr>
              <a:t>all</a:t>
            </a:r>
            <a:r>
              <a:rPr lang="es-ES" altLang="en-US" sz="2800" dirty="0">
                <a:solidFill>
                  <a:srgbClr val="000000"/>
                </a:solidFill>
                <a:latin typeface="+mj-lt"/>
              </a:rPr>
              <a:t> </a:t>
            </a:r>
            <a:r>
              <a:rPr lang="es-ES" altLang="en-US" sz="2800" dirty="0" err="1">
                <a:solidFill>
                  <a:srgbClr val="000000"/>
                </a:solidFill>
                <a:latin typeface="+mj-lt"/>
              </a:rPr>
              <a:t>values</a:t>
            </a:r>
            <a:r>
              <a:rPr lang="es-ES" altLang="en-US" sz="2800" dirty="0">
                <a:solidFill>
                  <a:srgbClr val="000000"/>
                </a:solidFill>
                <a:latin typeface="+mj-lt"/>
              </a:rPr>
              <a:t> x and y.</a:t>
            </a:r>
          </a:p>
        </p:txBody>
      </p:sp>
      <p:graphicFrame>
        <p:nvGraphicFramePr>
          <p:cNvPr id="4" name="Object 11"/>
          <p:cNvGraphicFramePr>
            <a:graphicFrameLocks noChangeAspect="1"/>
          </p:cNvGraphicFramePr>
          <p:nvPr>
            <p:extLst/>
          </p:nvPr>
        </p:nvGraphicFramePr>
        <p:xfrm>
          <a:off x="4476187" y="3028644"/>
          <a:ext cx="2946400" cy="1471613"/>
        </p:xfrm>
        <a:graphic>
          <a:graphicData uri="http://schemas.openxmlformats.org/presentationml/2006/ole">
            <mc:AlternateContent xmlns:mc="http://schemas.openxmlformats.org/markup-compatibility/2006">
              <mc:Choice xmlns:v="urn:schemas-microsoft-com:vml" Requires="v">
                <p:oleObj spid="_x0000_s100395" name="Equation" r:id="rId4" imgW="1371600" imgH="685800" progId="Equation.DSMT4">
                  <p:embed/>
                </p:oleObj>
              </mc:Choice>
              <mc:Fallback>
                <p:oleObj name="Equation" r:id="rId4" imgW="1371600" imgH="685800" progId="Equation.DSMT4">
                  <p:embed/>
                  <p:pic>
                    <p:nvPicPr>
                      <p:cNvPr id="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187" y="3028644"/>
                        <a:ext cx="2946400"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0142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5" y="1447800"/>
            <a:ext cx="2351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Discrete</a:t>
            </a:r>
            <a:r>
              <a:rPr lang="es-ES" altLang="en-US" dirty="0">
                <a:solidFill>
                  <a:srgbClr val="000000"/>
                </a:solidFill>
                <a:latin typeface="+mj-lt"/>
              </a:rPr>
              <a:t> variables</a:t>
            </a:r>
            <a:endParaRPr lang="es-ES" altLang="en-US" b="1" i="1" dirty="0">
              <a:solidFill>
                <a:srgbClr val="000000"/>
              </a:solidFill>
              <a:latin typeface="+mj-lt"/>
            </a:endParaRPr>
          </a:p>
        </p:txBody>
      </p:sp>
      <p:sp>
        <p:nvSpPr>
          <p:cNvPr id="4" name="Text Box 8"/>
          <p:cNvSpPr txBox="1">
            <a:spLocks noChangeArrowheads="1"/>
          </p:cNvSpPr>
          <p:nvPr/>
        </p:nvSpPr>
        <p:spPr bwMode="auto">
          <a:xfrm>
            <a:off x="2967654" y="3935823"/>
            <a:ext cx="35210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If</a:t>
            </a:r>
            <a:r>
              <a:rPr lang="es-ES" altLang="en-US" dirty="0">
                <a:solidFill>
                  <a:srgbClr val="000000"/>
                </a:solidFill>
                <a:latin typeface="+mj-lt"/>
              </a:rPr>
              <a:t> </a:t>
            </a:r>
            <a:r>
              <a:rPr lang="es-ES" altLang="en-US" i="1" dirty="0">
                <a:solidFill>
                  <a:srgbClr val="000000"/>
                </a:solidFill>
                <a:latin typeface="+mj-lt"/>
              </a:rPr>
              <a:t>X</a:t>
            </a:r>
            <a:r>
              <a:rPr lang="es-ES" altLang="en-US" dirty="0">
                <a:solidFill>
                  <a:srgbClr val="000000"/>
                </a:solidFill>
                <a:latin typeface="+mj-lt"/>
              </a:rPr>
              <a:t> and </a:t>
            </a:r>
            <a:r>
              <a:rPr lang="es-ES" altLang="en-US" i="1" dirty="0">
                <a:solidFill>
                  <a:srgbClr val="000000"/>
                </a:solidFill>
                <a:latin typeface="+mj-lt"/>
              </a:rPr>
              <a:t>Y</a:t>
            </a:r>
            <a:r>
              <a:rPr lang="es-ES" altLang="en-US" dirty="0">
                <a:solidFill>
                  <a:srgbClr val="000000"/>
                </a:solidFill>
                <a:latin typeface="+mj-lt"/>
              </a:rPr>
              <a:t> are </a:t>
            </a:r>
            <a:r>
              <a:rPr lang="es-ES" altLang="en-US" dirty="0" err="1">
                <a:solidFill>
                  <a:srgbClr val="000000"/>
                </a:solidFill>
                <a:latin typeface="+mj-lt"/>
              </a:rPr>
              <a:t>independent</a:t>
            </a:r>
            <a:r>
              <a:rPr lang="es-ES" altLang="en-US" dirty="0">
                <a:solidFill>
                  <a:srgbClr val="000000"/>
                </a:solidFill>
                <a:latin typeface="+mj-lt"/>
              </a:rPr>
              <a:t>:</a:t>
            </a:r>
          </a:p>
        </p:txBody>
      </p:sp>
      <p:sp>
        <p:nvSpPr>
          <p:cNvPr id="5" name="Text Box 9"/>
          <p:cNvSpPr txBox="1">
            <a:spLocks noChangeArrowheads="1"/>
          </p:cNvSpPr>
          <p:nvPr/>
        </p:nvSpPr>
        <p:spPr bwMode="auto">
          <a:xfrm>
            <a:off x="2819400" y="2605088"/>
            <a:ext cx="27547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Continuous</a:t>
            </a:r>
            <a:r>
              <a:rPr lang="es-ES" altLang="en-US" dirty="0">
                <a:solidFill>
                  <a:srgbClr val="000000"/>
                </a:solidFill>
                <a:latin typeface="+mj-lt"/>
              </a:rPr>
              <a:t> variables</a:t>
            </a:r>
            <a:endParaRPr lang="es-ES" altLang="en-US" b="1" i="1" dirty="0">
              <a:solidFill>
                <a:srgbClr val="000000"/>
              </a:solidFill>
              <a:latin typeface="+mj-lt"/>
            </a:endParaRPr>
          </a:p>
        </p:txBody>
      </p:sp>
      <p:sp>
        <p:nvSpPr>
          <p:cNvPr id="6" name="Text Box 12"/>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graphicFrame>
        <p:nvGraphicFramePr>
          <p:cNvPr id="7" name="Object 13"/>
          <p:cNvGraphicFramePr>
            <a:graphicFrameLocks noChangeAspect="1"/>
          </p:cNvGraphicFramePr>
          <p:nvPr/>
        </p:nvGraphicFramePr>
        <p:xfrm>
          <a:off x="3297238" y="1828801"/>
          <a:ext cx="4830762" cy="900113"/>
        </p:xfrm>
        <a:graphic>
          <a:graphicData uri="http://schemas.openxmlformats.org/presentationml/2006/ole">
            <mc:AlternateContent xmlns:mc="http://schemas.openxmlformats.org/markup-compatibility/2006">
              <mc:Choice xmlns:v="urn:schemas-microsoft-com:vml" Requires="v">
                <p:oleObj spid="_x0000_s101503" name="Ecuación" r:id="rId4" imgW="2247840" imgH="419040" progId="Equation.3">
                  <p:embed/>
                </p:oleObj>
              </mc:Choice>
              <mc:Fallback>
                <p:oleObj name="Ecuación" r:id="rId4" imgW="2247840" imgH="419040" progId="Equation.3">
                  <p:embed/>
                  <p:pic>
                    <p:nvPicPr>
                      <p:cNvPr id="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238" y="1828801"/>
                        <a:ext cx="4830762"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nvGraphicFramePr>
        <p:xfrm>
          <a:off x="4514851" y="2986088"/>
          <a:ext cx="2428875" cy="900112"/>
        </p:xfrm>
        <a:graphic>
          <a:graphicData uri="http://schemas.openxmlformats.org/presentationml/2006/ole">
            <mc:AlternateContent xmlns:mc="http://schemas.openxmlformats.org/markup-compatibility/2006">
              <mc:Choice xmlns:v="urn:schemas-microsoft-com:vml" Requires="v">
                <p:oleObj spid="_x0000_s101504" name="Ecuación" r:id="rId6" imgW="1130040" imgH="419040" progId="Equation.3">
                  <p:embed/>
                </p:oleObj>
              </mc:Choice>
              <mc:Fallback>
                <p:oleObj name="Ecuación" r:id="rId6" imgW="1130040" imgH="419040" progId="Equation.3">
                  <p:embed/>
                  <p:pic>
                    <p:nvPicPr>
                      <p:cNvPr id="8"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1" y="2986088"/>
                        <a:ext cx="2428875"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5"/>
          <p:cNvGraphicFramePr>
            <a:graphicFrameLocks noChangeAspect="1"/>
          </p:cNvGraphicFramePr>
          <p:nvPr/>
        </p:nvGraphicFramePr>
        <p:xfrm>
          <a:off x="4872039" y="4630739"/>
          <a:ext cx="2047875" cy="1419225"/>
        </p:xfrm>
        <a:graphic>
          <a:graphicData uri="http://schemas.openxmlformats.org/presentationml/2006/ole">
            <mc:AlternateContent xmlns:mc="http://schemas.openxmlformats.org/markup-compatibility/2006">
              <mc:Choice xmlns:v="urn:schemas-microsoft-com:vml" Requires="v">
                <p:oleObj spid="_x0000_s101505" name="Ecuación" r:id="rId8" imgW="952200" imgH="660240" progId="Equation.3">
                  <p:embed/>
                </p:oleObj>
              </mc:Choice>
              <mc:Fallback>
                <p:oleObj name="Ecuación" r:id="rId8" imgW="952200" imgH="660240" progId="Equation.3">
                  <p:embed/>
                  <p:pic>
                    <p:nvPicPr>
                      <p:cNvPr id="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2039" y="4630739"/>
                        <a:ext cx="2047875"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86979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8"/>
          <p:cNvSpPr txBox="1">
            <a:spLocks noChangeArrowheads="1"/>
          </p:cNvSpPr>
          <p:nvPr/>
        </p:nvSpPr>
        <p:spPr bwMode="auto">
          <a:xfrm>
            <a:off x="2743200" y="3352800"/>
            <a:ext cx="603774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Properties</a:t>
            </a:r>
            <a:r>
              <a:rPr lang="es-ES" altLang="en-US" dirty="0">
                <a:solidFill>
                  <a:srgbClr val="000000"/>
                </a:solidFill>
                <a:latin typeface="+mj-lt"/>
              </a:rPr>
              <a:t>:</a:t>
            </a:r>
          </a:p>
          <a:p>
            <a:pPr eaLnBrk="1" hangingPunct="1"/>
            <a:endParaRPr lang="es-ES" altLang="en-US" dirty="0">
              <a:solidFill>
                <a:srgbClr val="000000"/>
              </a:solidFill>
              <a:latin typeface="Arial" panose="020B0604020202020204" pitchFamily="34" charset="0"/>
            </a:endParaRPr>
          </a:p>
          <a:p>
            <a:pPr eaLnBrk="1" hangingPunct="1"/>
            <a:r>
              <a:rPr lang="es-ES" altLang="en-US" dirty="0">
                <a:solidFill>
                  <a:srgbClr val="000000"/>
                </a:solidFill>
                <a:latin typeface="Arial" panose="020B0604020202020204" pitchFamily="34" charset="0"/>
              </a:rPr>
              <a:t>(i)</a:t>
            </a:r>
          </a:p>
          <a:p>
            <a:pPr eaLnBrk="1" hangingPunct="1"/>
            <a:endParaRPr lang="es-ES" altLang="en-US" dirty="0">
              <a:solidFill>
                <a:srgbClr val="000000"/>
              </a:solidFill>
              <a:latin typeface="Arial" panose="020B0604020202020204" pitchFamily="34" charset="0"/>
            </a:endParaRPr>
          </a:p>
          <a:p>
            <a:pPr eaLnBrk="1" hangingPunct="1">
              <a:buFontTx/>
              <a:buAutoNum type="romanLcParenBoth" startAt="2"/>
            </a:pPr>
            <a:r>
              <a:rPr lang="es-ES" altLang="en-US" dirty="0" err="1">
                <a:solidFill>
                  <a:srgbClr val="000000"/>
                </a:solidFill>
                <a:latin typeface="+mj-lt"/>
              </a:rPr>
              <a:t>If</a:t>
            </a:r>
            <a:r>
              <a:rPr lang="es-ES" altLang="en-US" dirty="0">
                <a:solidFill>
                  <a:srgbClr val="000000"/>
                </a:solidFill>
                <a:latin typeface="+mj-lt"/>
              </a:rPr>
              <a:t>                                   are </a:t>
            </a:r>
            <a:r>
              <a:rPr lang="es-ES" altLang="en-US" dirty="0" err="1">
                <a:solidFill>
                  <a:srgbClr val="000000"/>
                </a:solidFill>
                <a:latin typeface="+mj-lt"/>
              </a:rPr>
              <a:t>independent</a:t>
            </a:r>
            <a:r>
              <a:rPr lang="es-ES" altLang="en-US" dirty="0">
                <a:solidFill>
                  <a:srgbClr val="000000"/>
                </a:solidFill>
                <a:latin typeface="+mj-lt"/>
              </a:rPr>
              <a:t> </a:t>
            </a:r>
            <a:r>
              <a:rPr lang="es-ES" altLang="en-US" dirty="0" err="1">
                <a:solidFill>
                  <a:srgbClr val="000000"/>
                </a:solidFill>
                <a:latin typeface="+mj-lt"/>
              </a:rPr>
              <a:t>then</a:t>
            </a:r>
            <a:r>
              <a:rPr lang="es-ES" altLang="en-US" dirty="0">
                <a:solidFill>
                  <a:srgbClr val="000000"/>
                </a:solidFill>
                <a:latin typeface="+mj-lt"/>
              </a:rPr>
              <a:t>:</a:t>
            </a:r>
          </a:p>
        </p:txBody>
      </p:sp>
      <p:graphicFrame>
        <p:nvGraphicFramePr>
          <p:cNvPr id="4" name="Object 11"/>
          <p:cNvGraphicFramePr>
            <a:graphicFrameLocks noChangeAspect="1"/>
          </p:cNvGraphicFramePr>
          <p:nvPr/>
        </p:nvGraphicFramePr>
        <p:xfrm>
          <a:off x="3313114" y="4114800"/>
          <a:ext cx="4859337" cy="736600"/>
        </p:xfrm>
        <a:graphic>
          <a:graphicData uri="http://schemas.openxmlformats.org/presentationml/2006/ole">
            <mc:AlternateContent xmlns:mc="http://schemas.openxmlformats.org/markup-compatibility/2006">
              <mc:Choice xmlns:v="urn:schemas-microsoft-com:vml" Requires="v">
                <p:oleObj spid="_x0000_s102569" name="Ecuación" r:id="rId4" imgW="2260440" imgH="342720" progId="Equation.3">
                  <p:embed/>
                </p:oleObj>
              </mc:Choice>
              <mc:Fallback>
                <p:oleObj name="Ecuación" r:id="rId4" imgW="2260440" imgH="342720" progId="Equation.3">
                  <p:embed/>
                  <p:pic>
                    <p:nvPicPr>
                      <p:cNvPr id="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3114" y="4114800"/>
                        <a:ext cx="4859337"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2"/>
          <p:cNvGraphicFramePr>
            <a:graphicFrameLocks noChangeAspect="1"/>
          </p:cNvGraphicFramePr>
          <p:nvPr/>
        </p:nvGraphicFramePr>
        <p:xfrm>
          <a:off x="3657600" y="4800600"/>
          <a:ext cx="1720850" cy="490538"/>
        </p:xfrm>
        <a:graphic>
          <a:graphicData uri="http://schemas.openxmlformats.org/presentationml/2006/ole">
            <mc:AlternateContent xmlns:mc="http://schemas.openxmlformats.org/markup-compatibility/2006">
              <mc:Choice xmlns:v="urn:schemas-microsoft-com:vml" Requires="v">
                <p:oleObj spid="_x0000_s102570" name="Ecuación" r:id="rId6" imgW="799920" imgH="228600" progId="Equation.3">
                  <p:embed/>
                </p:oleObj>
              </mc:Choice>
              <mc:Fallback>
                <p:oleObj name="Ecuación" r:id="rId6" imgW="799920" imgH="228600" progId="Equation.3">
                  <p:embed/>
                  <p:pic>
                    <p:nvPicPr>
                      <p:cNvPr id="5"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800600"/>
                        <a:ext cx="172085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3"/>
          <p:cNvGraphicFramePr>
            <a:graphicFrameLocks noChangeAspect="1"/>
          </p:cNvGraphicFramePr>
          <p:nvPr/>
        </p:nvGraphicFramePr>
        <p:xfrm>
          <a:off x="5113338" y="5435600"/>
          <a:ext cx="2430462" cy="736600"/>
        </p:xfrm>
        <a:graphic>
          <a:graphicData uri="http://schemas.openxmlformats.org/presentationml/2006/ole">
            <mc:AlternateContent xmlns:mc="http://schemas.openxmlformats.org/markup-compatibility/2006">
              <mc:Choice xmlns:v="urn:schemas-microsoft-com:vml" Requires="v">
                <p:oleObj spid="_x0000_s102571" name="Ecuación" r:id="rId8" imgW="1130040" imgH="342720" progId="Equation.3">
                  <p:embed/>
                </p:oleObj>
              </mc:Choice>
              <mc:Fallback>
                <p:oleObj name="Ecuación" r:id="rId8" imgW="1130040" imgH="342720" progId="Equation.3">
                  <p:embed/>
                  <p:pic>
                    <p:nvPicPr>
                      <p:cNvPr id="6"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3338" y="5435600"/>
                        <a:ext cx="2430462"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5"/>
          <p:cNvGraphicFramePr>
            <a:graphicFrameLocks noChangeAspect="1"/>
          </p:cNvGraphicFramePr>
          <p:nvPr/>
        </p:nvGraphicFramePr>
        <p:xfrm>
          <a:off x="4648200" y="1676400"/>
          <a:ext cx="2840038" cy="1365250"/>
        </p:xfrm>
        <a:graphic>
          <a:graphicData uri="http://schemas.openxmlformats.org/presentationml/2006/ole">
            <mc:AlternateContent xmlns:mc="http://schemas.openxmlformats.org/markup-compatibility/2006">
              <mc:Choice xmlns:v="urn:schemas-microsoft-com:vml" Requires="v">
                <p:oleObj spid="_x0000_s102572" name="Ecuación" r:id="rId10" imgW="1320480" imgH="634680" progId="Equation.3">
                  <p:embed/>
                </p:oleObj>
              </mc:Choice>
              <mc:Fallback>
                <p:oleObj name="Ecuación" r:id="rId10" imgW="1320480" imgH="634680" progId="Equation.3">
                  <p:embed/>
                  <p:pic>
                    <p:nvPicPr>
                      <p:cNvPr id="7"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1676400"/>
                        <a:ext cx="2840038"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32223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graphicFrame>
        <p:nvGraphicFramePr>
          <p:cNvPr id="3" name="Object 13"/>
          <p:cNvGraphicFramePr>
            <a:graphicFrameLocks noChangeAspect="1"/>
          </p:cNvGraphicFramePr>
          <p:nvPr>
            <p:extLst/>
          </p:nvPr>
        </p:nvGraphicFramePr>
        <p:xfrm>
          <a:off x="3335594" y="3008672"/>
          <a:ext cx="3148013" cy="1800225"/>
        </p:xfrm>
        <a:graphic>
          <a:graphicData uri="http://schemas.openxmlformats.org/presentationml/2006/ole">
            <mc:AlternateContent xmlns:mc="http://schemas.openxmlformats.org/markup-compatibility/2006">
              <mc:Choice xmlns:v="urn:schemas-microsoft-com:vml" Requires="v">
                <p:oleObj spid="_x0000_s103467" name="Ecuación" r:id="rId4" imgW="1155600" imgH="660240" progId="Equation.3">
                  <p:embed/>
                </p:oleObj>
              </mc:Choice>
              <mc:Fallback>
                <p:oleObj name="Ecuación" r:id="rId4" imgW="1155600" imgH="660240" progId="Equation.3">
                  <p:embed/>
                  <p:pic>
                    <p:nvPicPr>
                      <p:cNvPr id="3"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5594" y="3008672"/>
                        <a:ext cx="3148013"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3"/>
          <p:cNvSpPr txBox="1">
            <a:spLocks noChangeArrowheads="1"/>
          </p:cNvSpPr>
          <p:nvPr/>
        </p:nvSpPr>
        <p:spPr bwMode="auto">
          <a:xfrm>
            <a:off x="1979759" y="1966222"/>
            <a:ext cx="29298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latin typeface="+mj-lt"/>
              </a:rPr>
              <a:t>Moment</a:t>
            </a:r>
            <a:r>
              <a:rPr lang="es-ES" altLang="en-US" sz="2800" dirty="0">
                <a:latin typeface="+mj-lt"/>
              </a:rPr>
              <a:t> of </a:t>
            </a:r>
            <a:r>
              <a:rPr lang="es-ES" altLang="en-US" sz="2800" dirty="0" err="1">
                <a:latin typeface="+mj-lt"/>
              </a:rPr>
              <a:t>order</a:t>
            </a:r>
            <a:r>
              <a:rPr lang="es-ES" altLang="en-US" sz="2800" dirty="0">
                <a:latin typeface="+mj-lt"/>
              </a:rPr>
              <a:t> k</a:t>
            </a:r>
          </a:p>
        </p:txBody>
      </p:sp>
    </p:spTree>
    <p:extLst>
      <p:ext uri="{BB962C8B-B14F-4D97-AF65-F5344CB8AC3E}">
        <p14:creationId xmlns:p14="http://schemas.microsoft.com/office/powerpoint/2010/main" val="3738880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3"/>
          <p:cNvSpPr txBox="1">
            <a:spLocks noChangeArrowheads="1"/>
          </p:cNvSpPr>
          <p:nvPr/>
        </p:nvSpPr>
        <p:spPr bwMode="auto">
          <a:xfrm>
            <a:off x="1651098" y="1572716"/>
            <a:ext cx="12429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latin typeface="+mj-lt"/>
              </a:rPr>
              <a:t>Variance</a:t>
            </a:r>
            <a:endParaRPr lang="es-ES" altLang="en-US" dirty="0">
              <a:latin typeface="+mj-lt"/>
            </a:endParaRPr>
          </a:p>
        </p:txBody>
      </p:sp>
      <p:sp>
        <p:nvSpPr>
          <p:cNvPr id="4" name="Text Box 4"/>
          <p:cNvSpPr txBox="1">
            <a:spLocks noChangeArrowheads="1"/>
          </p:cNvSpPr>
          <p:nvPr/>
        </p:nvSpPr>
        <p:spPr bwMode="auto">
          <a:xfrm>
            <a:off x="2272583" y="2378075"/>
            <a:ext cx="30494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Given</a:t>
            </a:r>
            <a:r>
              <a:rPr lang="es-ES" altLang="en-US" dirty="0">
                <a:solidFill>
                  <a:srgbClr val="000000"/>
                </a:solidFill>
                <a:latin typeface="+mj-lt"/>
              </a:rPr>
              <a:t> X </a:t>
            </a:r>
            <a:r>
              <a:rPr lang="es-ES" altLang="en-US" dirty="0" err="1">
                <a:solidFill>
                  <a:srgbClr val="000000"/>
                </a:solidFill>
                <a:latin typeface="+mj-lt"/>
              </a:rPr>
              <a:t>with</a:t>
            </a:r>
            <a:r>
              <a:rPr lang="es-ES" altLang="en-US" dirty="0">
                <a:solidFill>
                  <a:srgbClr val="000000"/>
                </a:solidFill>
                <a:latin typeface="+mj-lt"/>
              </a:rPr>
              <a:t>                  </a:t>
            </a:r>
            <a:r>
              <a:rPr lang="es-ES" altLang="en-US" dirty="0">
                <a:solidFill>
                  <a:srgbClr val="000000"/>
                </a:solidFill>
                <a:latin typeface="Arial" panose="020B0604020202020204" pitchFamily="34" charset="0"/>
              </a:rPr>
              <a:t>:</a:t>
            </a: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r>
              <a:rPr lang="es-ES" altLang="en-US" dirty="0">
                <a:solidFill>
                  <a:srgbClr val="000000"/>
                </a:solidFill>
                <a:latin typeface="+mj-lt"/>
              </a:rPr>
              <a:t>standard </a:t>
            </a:r>
            <a:r>
              <a:rPr lang="es-ES" altLang="en-US" dirty="0" err="1">
                <a:solidFill>
                  <a:srgbClr val="000000"/>
                </a:solidFill>
                <a:latin typeface="+mj-lt"/>
              </a:rPr>
              <a:t>deviation</a:t>
            </a:r>
            <a:endParaRPr lang="es-ES" altLang="en-US" dirty="0">
              <a:solidFill>
                <a:srgbClr val="000000"/>
              </a:solidFill>
              <a:latin typeface="+mj-lt"/>
            </a:endParaRPr>
          </a:p>
        </p:txBody>
      </p:sp>
      <p:graphicFrame>
        <p:nvGraphicFramePr>
          <p:cNvPr id="5" name="Object 7"/>
          <p:cNvGraphicFramePr>
            <a:graphicFrameLocks noChangeAspect="1"/>
          </p:cNvGraphicFramePr>
          <p:nvPr>
            <p:extLst/>
          </p:nvPr>
        </p:nvGraphicFramePr>
        <p:xfrm>
          <a:off x="3583858" y="3278189"/>
          <a:ext cx="3702050" cy="623887"/>
        </p:xfrm>
        <a:graphic>
          <a:graphicData uri="http://schemas.openxmlformats.org/presentationml/2006/ole">
            <mc:AlternateContent xmlns:mc="http://schemas.openxmlformats.org/markup-compatibility/2006">
              <mc:Choice xmlns:v="urn:schemas-microsoft-com:vml" Requires="v">
                <p:oleObj spid="_x0000_s104575" name="Ecuación" r:id="rId4" imgW="1358640" imgH="228600" progId="Equation.3">
                  <p:embed/>
                </p:oleObj>
              </mc:Choice>
              <mc:Fallback>
                <p:oleObj name="Ecuación" r:id="rId4" imgW="1358640" imgH="22860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858" y="3278189"/>
                        <a:ext cx="370205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4145834" y="2301875"/>
          <a:ext cx="1419225" cy="554038"/>
        </p:xfrm>
        <a:graphic>
          <a:graphicData uri="http://schemas.openxmlformats.org/presentationml/2006/ole">
            <mc:AlternateContent xmlns:mc="http://schemas.openxmlformats.org/markup-compatibility/2006">
              <mc:Choice xmlns:v="urn:schemas-microsoft-com:vml" Requires="v">
                <p:oleObj spid="_x0000_s104576" name="Ecuación" r:id="rId6" imgW="520560" imgH="203040" progId="Equation.3">
                  <p:embed/>
                </p:oleObj>
              </mc:Choice>
              <mc:Fallback>
                <p:oleObj name="Ecuación" r:id="rId6" imgW="520560" imgH="203040" progId="Equation.3">
                  <p:embed/>
                  <p:pic>
                    <p:nvPicPr>
                      <p:cNvPr id="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5834" y="2301875"/>
                        <a:ext cx="141922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nvPr>
        </p:nvGraphicFramePr>
        <p:xfrm>
          <a:off x="3679108" y="4386263"/>
          <a:ext cx="4705350" cy="658812"/>
        </p:xfrm>
        <a:graphic>
          <a:graphicData uri="http://schemas.openxmlformats.org/presentationml/2006/ole">
            <mc:AlternateContent xmlns:mc="http://schemas.openxmlformats.org/markup-compatibility/2006">
              <mc:Choice xmlns:v="urn:schemas-microsoft-com:vml" Requires="v">
                <p:oleObj spid="_x0000_s104577" name="Ecuación" r:id="rId8" imgW="1726920" imgH="241200" progId="Equation.3">
                  <p:embed/>
                </p:oleObj>
              </mc:Choice>
              <mc:Fallback>
                <p:oleObj name="Ecuación" r:id="rId8" imgW="1726920" imgH="241200" progId="Equation.3">
                  <p:embed/>
                  <p:pic>
                    <p:nvPicPr>
                      <p:cNvPr id="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9108" y="4386263"/>
                        <a:ext cx="4705350" cy="65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57404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altLang="en-US" sz="4000" dirty="0">
                <a:solidFill>
                  <a:srgbClr val="CD0000"/>
                </a:solidFill>
              </a:rPr>
              <a:t>Permutations</a:t>
            </a:r>
          </a:p>
        </p:txBody>
      </p:sp>
      <p:sp>
        <p:nvSpPr>
          <p:cNvPr id="63491" name="Rectangle 3"/>
          <p:cNvSpPr>
            <a:spLocks noGrp="1" noChangeArrowheads="1"/>
          </p:cNvSpPr>
          <p:nvPr>
            <p:ph type="body" idx="1"/>
          </p:nvPr>
        </p:nvSpPr>
        <p:spPr/>
        <p:txBody>
          <a:bodyPr/>
          <a:lstStyle/>
          <a:p>
            <a:pPr algn="ctr">
              <a:buFontTx/>
              <a:buNone/>
            </a:pPr>
            <a:r>
              <a:rPr lang="en-US" altLang="en-US" dirty="0">
                <a:latin typeface="+mj-lt"/>
              </a:rPr>
              <a:t>A  B  C  D  E</a:t>
            </a:r>
          </a:p>
          <a:p>
            <a:r>
              <a:rPr lang="en-US" altLang="en-US" dirty="0">
                <a:latin typeface="+mj-lt"/>
              </a:rPr>
              <a:t>How many ways can we choose 2 letters from the above 5, </a:t>
            </a:r>
            <a:r>
              <a:rPr lang="en-US" altLang="en-US" u="sng" dirty="0">
                <a:latin typeface="+mj-lt"/>
              </a:rPr>
              <a:t>without replacement</a:t>
            </a:r>
            <a:r>
              <a:rPr lang="en-US" altLang="en-US" dirty="0">
                <a:latin typeface="+mj-lt"/>
              </a:rPr>
              <a:t>, when the </a:t>
            </a:r>
            <a:r>
              <a:rPr lang="en-US" altLang="en-US" u="sng" dirty="0">
                <a:solidFill>
                  <a:srgbClr val="CD0000"/>
                </a:solidFill>
                <a:latin typeface="+mj-lt"/>
              </a:rPr>
              <a:t>order</a:t>
            </a:r>
            <a:r>
              <a:rPr lang="en-US" altLang="en-US" dirty="0">
                <a:latin typeface="+mj-lt"/>
              </a:rPr>
              <a:t> in which we choose the </a:t>
            </a:r>
            <a:r>
              <a:rPr lang="en-US" altLang="en-US" dirty="0">
                <a:solidFill>
                  <a:srgbClr val="CD0000"/>
                </a:solidFill>
                <a:latin typeface="+mj-lt"/>
              </a:rPr>
              <a:t>letters </a:t>
            </a:r>
            <a:r>
              <a:rPr lang="en-US" altLang="en-US" u="sng" dirty="0">
                <a:solidFill>
                  <a:srgbClr val="CD0000"/>
                </a:solidFill>
                <a:latin typeface="+mj-lt"/>
              </a:rPr>
              <a:t>is important</a:t>
            </a:r>
            <a:r>
              <a:rPr lang="en-US" altLang="en-US" dirty="0">
                <a:solidFill>
                  <a:srgbClr val="CD0000"/>
                </a:solidFill>
                <a:latin typeface="+mj-lt"/>
              </a:rPr>
              <a:t>?</a:t>
            </a:r>
          </a:p>
          <a:p>
            <a:r>
              <a:rPr lang="en-US" altLang="en-US" u="sng" dirty="0">
                <a:latin typeface="+mj-lt"/>
              </a:rPr>
              <a:t>5</a:t>
            </a:r>
            <a:r>
              <a:rPr lang="en-US" altLang="en-US" dirty="0">
                <a:latin typeface="+mj-lt"/>
              </a:rPr>
              <a:t> </a:t>
            </a:r>
            <a:r>
              <a:rPr lang="en-US" altLang="en-US" dirty="0">
                <a:latin typeface="+mj-lt"/>
                <a:sym typeface="Symbol" panose="05050102010706020507" pitchFamily="18" charset="2"/>
              </a:rPr>
              <a:t> </a:t>
            </a:r>
            <a:r>
              <a:rPr lang="en-US" altLang="en-US" u="sng" dirty="0">
                <a:latin typeface="+mj-lt"/>
                <a:sym typeface="Symbol" panose="05050102010706020507" pitchFamily="18" charset="2"/>
              </a:rPr>
              <a:t>4</a:t>
            </a:r>
            <a:r>
              <a:rPr lang="en-US" altLang="en-US" dirty="0">
                <a:latin typeface="+mj-lt"/>
                <a:sym typeface="Symbol" panose="05050102010706020507" pitchFamily="18" charset="2"/>
              </a:rPr>
              <a:t> = 20</a:t>
            </a:r>
            <a:endParaRPr lang="en-US" altLang="en-US" dirty="0">
              <a:latin typeface="+mj-lt"/>
            </a:endParaRPr>
          </a:p>
        </p:txBody>
      </p:sp>
    </p:spTree>
    <p:extLst>
      <p:ext uri="{BB962C8B-B14F-4D97-AF65-F5344CB8AC3E}">
        <p14:creationId xmlns:p14="http://schemas.microsoft.com/office/powerpoint/2010/main" val="3520514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additive="base">
                                        <p:cTn id="7"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34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1" end="1"/>
                                            </p:txEl>
                                          </p:spTgt>
                                        </p:tgtEl>
                                        <p:attrNameLst>
                                          <p:attrName>style.visibility</p:attrName>
                                        </p:attrNameLst>
                                      </p:cBhvr>
                                      <p:to>
                                        <p:strVal val="visible"/>
                                      </p:to>
                                    </p:set>
                                    <p:anim calcmode="lin" valueType="num">
                                      <p:cBhvr additive="base">
                                        <p:cTn id="13"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additive="base">
                                        <p:cTn id="19"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34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en-US" sz="4000" dirty="0">
                <a:solidFill>
                  <a:srgbClr val="CD0000"/>
                </a:solidFill>
              </a:rPr>
              <a:t>Permutations (cont.)</a:t>
            </a:r>
          </a:p>
        </p:txBody>
      </p:sp>
      <p:graphicFrame>
        <p:nvGraphicFramePr>
          <p:cNvPr id="6146" name="Object 4"/>
          <p:cNvGraphicFramePr>
            <a:graphicFrameLocks noChangeAspect="1"/>
          </p:cNvGraphicFramePr>
          <p:nvPr>
            <p:extLst/>
          </p:nvPr>
        </p:nvGraphicFramePr>
        <p:xfrm>
          <a:off x="2862171" y="2145084"/>
          <a:ext cx="5638800" cy="2640013"/>
        </p:xfrm>
        <a:graphic>
          <a:graphicData uri="http://schemas.openxmlformats.org/presentationml/2006/ole">
            <mc:AlternateContent xmlns:mc="http://schemas.openxmlformats.org/markup-compatibility/2006">
              <mc:Choice xmlns:v="urn:schemas-microsoft-com:vml" Requires="v">
                <p:oleObj spid="_x0000_s105515" name="Equation" r:id="rId3" imgW="1841400" imgH="863280" progId="Equation.3">
                  <p:embed/>
                </p:oleObj>
              </mc:Choice>
              <mc:Fallback>
                <p:oleObj name="Equation" r:id="rId3" imgW="1841400" imgH="863280" progId="Equation.3">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171" y="2145084"/>
                        <a:ext cx="5638800" cy="264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46665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altLang="en-US" sz="4000" dirty="0">
                <a:solidFill>
                  <a:srgbClr val="CD0000"/>
                </a:solidFill>
              </a:rPr>
              <a:t>Combinations</a:t>
            </a:r>
          </a:p>
        </p:txBody>
      </p:sp>
      <p:sp>
        <p:nvSpPr>
          <p:cNvPr id="66563" name="Rectangle 3"/>
          <p:cNvSpPr>
            <a:spLocks noGrp="1" noChangeArrowheads="1"/>
          </p:cNvSpPr>
          <p:nvPr>
            <p:ph type="body" idx="1"/>
          </p:nvPr>
        </p:nvSpPr>
        <p:spPr/>
        <p:txBody>
          <a:bodyPr/>
          <a:lstStyle/>
          <a:p>
            <a:pPr algn="ctr">
              <a:buFontTx/>
              <a:buNone/>
            </a:pPr>
            <a:r>
              <a:rPr lang="en-US" altLang="en-US" dirty="0">
                <a:latin typeface="+mj-lt"/>
              </a:rPr>
              <a:t>A  B  C  D  E</a:t>
            </a:r>
          </a:p>
          <a:p>
            <a:r>
              <a:rPr lang="en-US" altLang="en-US" dirty="0">
                <a:latin typeface="+mj-lt"/>
              </a:rPr>
              <a:t>How many ways can we choose 2 letters from the above 5, </a:t>
            </a:r>
            <a:r>
              <a:rPr lang="en-US" altLang="en-US" u="sng" dirty="0">
                <a:latin typeface="+mj-lt"/>
              </a:rPr>
              <a:t>without replacement</a:t>
            </a:r>
            <a:r>
              <a:rPr lang="en-US" altLang="en-US" dirty="0">
                <a:latin typeface="+mj-lt"/>
              </a:rPr>
              <a:t>, when the </a:t>
            </a:r>
            <a:r>
              <a:rPr lang="en-US" altLang="en-US" u="sng" dirty="0">
                <a:latin typeface="+mj-lt"/>
              </a:rPr>
              <a:t>order</a:t>
            </a:r>
            <a:r>
              <a:rPr lang="en-US" altLang="en-US" dirty="0">
                <a:latin typeface="+mj-lt"/>
              </a:rPr>
              <a:t> in which we choose the letters is </a:t>
            </a:r>
            <a:r>
              <a:rPr lang="en-US" altLang="en-US" u="sng" dirty="0">
                <a:latin typeface="+mj-lt"/>
              </a:rPr>
              <a:t>not</a:t>
            </a:r>
            <a:r>
              <a:rPr lang="en-US" altLang="en-US" dirty="0">
                <a:latin typeface="+mj-lt"/>
              </a:rPr>
              <a:t> important?</a:t>
            </a:r>
          </a:p>
          <a:p>
            <a:r>
              <a:rPr lang="en-US" altLang="en-US" u="sng" dirty="0">
                <a:latin typeface="+mj-lt"/>
              </a:rPr>
              <a:t>5</a:t>
            </a:r>
            <a:r>
              <a:rPr lang="en-US" altLang="en-US" dirty="0">
                <a:latin typeface="+mj-lt"/>
              </a:rPr>
              <a:t> </a:t>
            </a:r>
            <a:r>
              <a:rPr lang="en-US" altLang="en-US" dirty="0">
                <a:latin typeface="+mj-lt"/>
                <a:sym typeface="Symbol" panose="05050102010706020507" pitchFamily="18" charset="2"/>
              </a:rPr>
              <a:t> </a:t>
            </a:r>
            <a:r>
              <a:rPr lang="en-US" altLang="en-US" u="sng" dirty="0">
                <a:latin typeface="+mj-lt"/>
                <a:sym typeface="Symbol" panose="05050102010706020507" pitchFamily="18" charset="2"/>
              </a:rPr>
              <a:t>4</a:t>
            </a:r>
            <a:r>
              <a:rPr lang="en-US" altLang="en-US" dirty="0">
                <a:latin typeface="+mj-lt"/>
                <a:sym typeface="Symbol" panose="05050102010706020507" pitchFamily="18" charset="2"/>
              </a:rPr>
              <a:t> = 20 when order important</a:t>
            </a:r>
          </a:p>
          <a:p>
            <a:r>
              <a:rPr lang="en-US" altLang="en-US" dirty="0">
                <a:latin typeface="+mj-lt"/>
                <a:sym typeface="Symbol" panose="05050102010706020507" pitchFamily="18" charset="2"/>
              </a:rPr>
              <a:t>Divide by 2: (5  4)/2 = 10 ways</a:t>
            </a:r>
          </a:p>
          <a:p>
            <a:r>
              <a:rPr lang="en-US" altLang="en-US" dirty="0">
                <a:latin typeface="+mj-lt"/>
                <a:sym typeface="WP MathA" pitchFamily="2" charset="2"/>
              </a:rPr>
              <a:t>N choose K (5 choose 2)</a:t>
            </a:r>
          </a:p>
        </p:txBody>
      </p:sp>
    </p:spTree>
    <p:extLst>
      <p:ext uri="{BB962C8B-B14F-4D97-AF65-F5344CB8AC3E}">
        <p14:creationId xmlns:p14="http://schemas.microsoft.com/office/powerpoint/2010/main" val="277691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 calcmode="lin" valueType="num">
                                      <p:cBhvr additive="base">
                                        <p:cTn id="25" dur="500" fill="hold"/>
                                        <p:tgtEl>
                                          <p:spTgt spid="66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656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6563">
                                            <p:txEl>
                                              <p:pRg st="4" end="4"/>
                                            </p:txEl>
                                          </p:spTgt>
                                        </p:tgtEl>
                                        <p:attrNameLst>
                                          <p:attrName>style.visibility</p:attrName>
                                        </p:attrNameLst>
                                      </p:cBhvr>
                                      <p:to>
                                        <p:strVal val="visible"/>
                                      </p:to>
                                    </p:set>
                                    <p:anim calcmode="lin" valueType="num">
                                      <p:cBhvr additive="base">
                                        <p:cTn id="31" dur="500" fill="hold"/>
                                        <p:tgtEl>
                                          <p:spTgt spid="665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656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61122" y="0"/>
            <a:ext cx="10515600" cy="1325563"/>
          </a:xfrm>
          <a:noFill/>
        </p:spPr>
        <p:txBody>
          <a:bodyPr>
            <a:normAutofit/>
          </a:bodyPr>
          <a:lstStyle/>
          <a:p>
            <a:r>
              <a:rPr lang="en-US" altLang="en-US" sz="4000" dirty="0">
                <a:solidFill>
                  <a:srgbClr val="CD0000"/>
                </a:solidFill>
              </a:rPr>
              <a:t>Unions and Intersections</a:t>
            </a:r>
          </a:p>
        </p:txBody>
      </p:sp>
      <p:sp>
        <p:nvSpPr>
          <p:cNvPr id="2" name="Rectangle 1"/>
          <p:cNvSpPr/>
          <p:nvPr/>
        </p:nvSpPr>
        <p:spPr>
          <a:xfrm>
            <a:off x="1705140" y="970307"/>
            <a:ext cx="9542642" cy="5693866"/>
          </a:xfrm>
          <a:prstGeom prst="rect">
            <a:avLst/>
          </a:prstGeom>
        </p:spPr>
        <p:txBody>
          <a:bodyPr wrap="square">
            <a:spAutoFit/>
          </a:bodyPr>
          <a:lstStyle/>
          <a:p>
            <a:r>
              <a:rPr lang="en-US" altLang="en-US" sz="2800" dirty="0">
                <a:latin typeface="+mj-lt"/>
              </a:rPr>
              <a:t>AND Rule of Probability</a:t>
            </a:r>
          </a:p>
          <a:p>
            <a:endParaRPr lang="en-US" altLang="en-US" sz="2800" dirty="0">
              <a:latin typeface="+mj-lt"/>
            </a:endParaRPr>
          </a:p>
          <a:p>
            <a:r>
              <a:rPr lang="en-US" sz="2800" dirty="0">
                <a:latin typeface="+mj-lt"/>
              </a:rPr>
              <a:t>The probability of 2 independent events both happening is the product of their individual probabilities.</a:t>
            </a:r>
          </a:p>
          <a:p>
            <a:endParaRPr lang="en-US" sz="2800" dirty="0">
              <a:latin typeface="+mj-lt"/>
            </a:endParaRPr>
          </a:p>
          <a:p>
            <a:r>
              <a:rPr lang="en-US" sz="2800" dirty="0">
                <a:latin typeface="+mj-lt"/>
              </a:rPr>
              <a:t>Called the AND rule because “this event happens AND that event happens”.</a:t>
            </a:r>
          </a:p>
          <a:p>
            <a:endParaRPr lang="en-US" sz="2800" dirty="0">
              <a:latin typeface="+mj-lt"/>
            </a:endParaRPr>
          </a:p>
          <a:p>
            <a:r>
              <a:rPr lang="en-US" sz="2800" dirty="0">
                <a:latin typeface="+mj-lt"/>
              </a:rPr>
              <a:t>For example, what is the probability of rolling a 2 on one die and a 2 on a second die?  For each event, the probability is 1/6, so the probability of both happening is 1/6 x 1/6 = 1/36.</a:t>
            </a:r>
          </a:p>
          <a:p>
            <a:endParaRPr lang="en-US" sz="2800" dirty="0">
              <a:latin typeface="+mj-lt"/>
            </a:endParaRPr>
          </a:p>
          <a:p>
            <a:r>
              <a:rPr lang="en-US" sz="2800" dirty="0">
                <a:latin typeface="+mj-lt"/>
              </a:rPr>
              <a:t>Note that the events have to be independent.</a:t>
            </a:r>
          </a:p>
        </p:txBody>
      </p:sp>
    </p:spTree>
    <p:extLst>
      <p:ext uri="{BB962C8B-B14F-4D97-AF65-F5344CB8AC3E}">
        <p14:creationId xmlns:p14="http://schemas.microsoft.com/office/powerpoint/2010/main" val="3852649108"/>
      </p:ext>
    </p:extLst>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2" name="Rectangle 6"/>
          <p:cNvSpPr>
            <a:spLocks noGrp="1" noChangeArrowheads="1"/>
          </p:cNvSpPr>
          <p:nvPr>
            <p:ph type="title"/>
          </p:nvPr>
        </p:nvSpPr>
        <p:spPr/>
        <p:txBody>
          <a:bodyPr>
            <a:normAutofit/>
          </a:bodyPr>
          <a:lstStyle/>
          <a:p>
            <a:r>
              <a:rPr lang="en-US" altLang="en-US" sz="4000" dirty="0">
                <a:solidFill>
                  <a:srgbClr val="CD0000"/>
                </a:solidFill>
              </a:rPr>
              <a:t>Bounding Numbers of Combinations </a:t>
            </a:r>
          </a:p>
        </p:txBody>
      </p:sp>
      <p:sp>
        <p:nvSpPr>
          <p:cNvPr id="219143" name="Rectangle 7"/>
          <p:cNvSpPr>
            <a:spLocks noGrp="1" noChangeArrowheads="1"/>
          </p:cNvSpPr>
          <p:nvPr>
            <p:ph type="body" idx="1"/>
          </p:nvPr>
        </p:nvSpPr>
        <p:spPr>
          <a:xfrm>
            <a:off x="2209800" y="1600200"/>
            <a:ext cx="7086600" cy="4114800"/>
          </a:xfrm>
        </p:spPr>
        <p:txBody>
          <a:bodyPr/>
          <a:lstStyle/>
          <a:p>
            <a:pPr lvl="4"/>
            <a:endParaRPr lang="en-US" altLang="en-US" dirty="0">
              <a:sym typeface="WP MathA" pitchFamily="2" charset="2"/>
            </a:endParaRPr>
          </a:p>
          <a:p>
            <a:pPr lvl="4">
              <a:buFontTx/>
              <a:buNone/>
            </a:pPr>
            <a:r>
              <a:rPr lang="en-US" altLang="en-US" dirty="0">
                <a:sym typeface="WP MathA" pitchFamily="2" charset="2"/>
              </a:rPr>
              <a:t>		= number of (unordered) </a:t>
            </a:r>
            <a:br>
              <a:rPr lang="en-US" altLang="en-US" dirty="0">
                <a:sym typeface="WP MathA" pitchFamily="2" charset="2"/>
              </a:rPr>
            </a:br>
            <a:r>
              <a:rPr lang="en-US" altLang="en-US" dirty="0">
                <a:sym typeface="WP MathA" pitchFamily="2" charset="2"/>
              </a:rPr>
              <a:t>	   combinations of n objects </a:t>
            </a:r>
            <a:br>
              <a:rPr lang="en-US" altLang="en-US" dirty="0">
                <a:sym typeface="WP MathA" pitchFamily="2" charset="2"/>
              </a:rPr>
            </a:br>
            <a:r>
              <a:rPr lang="en-US" altLang="en-US" dirty="0">
                <a:sym typeface="WP MathA" pitchFamily="2" charset="2"/>
              </a:rPr>
              <a:t>	   taken k at a time  </a:t>
            </a:r>
          </a:p>
          <a:p>
            <a:endParaRPr lang="en-US" altLang="en-US" dirty="0">
              <a:sym typeface="WP MathA" pitchFamily="2" charset="2"/>
            </a:endParaRPr>
          </a:p>
          <a:p>
            <a:r>
              <a:rPr lang="en-US" altLang="en-US" dirty="0">
                <a:latin typeface="+mj-lt"/>
                <a:sym typeface="WP MathA" pitchFamily="2" charset="2"/>
              </a:rPr>
              <a:t>N choose K</a:t>
            </a:r>
          </a:p>
        </p:txBody>
      </p:sp>
      <p:graphicFrame>
        <p:nvGraphicFramePr>
          <p:cNvPr id="219141" name="Object 5"/>
          <p:cNvGraphicFramePr>
            <a:graphicFrameLocks noChangeAspect="1"/>
          </p:cNvGraphicFramePr>
          <p:nvPr/>
        </p:nvGraphicFramePr>
        <p:xfrm>
          <a:off x="2057400" y="1752601"/>
          <a:ext cx="2895600" cy="1387475"/>
        </p:xfrm>
        <a:graphic>
          <a:graphicData uri="http://schemas.openxmlformats.org/presentationml/2006/ole">
            <mc:AlternateContent xmlns:mc="http://schemas.openxmlformats.org/markup-compatibility/2006">
              <mc:Choice xmlns:v="urn:schemas-microsoft-com:vml" Requires="v">
                <p:oleObj spid="_x0000_s106623" name="Equation" r:id="rId3" imgW="952200" imgH="457200" progId="Equation.DSMT4">
                  <p:embed/>
                </p:oleObj>
              </mc:Choice>
              <mc:Fallback>
                <p:oleObj name="Equation" r:id="rId3" imgW="952200" imgH="457200" progId="Equation.DSMT4">
                  <p:embed/>
                  <p:pic>
                    <p:nvPicPr>
                      <p:cNvPr id="21914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52601"/>
                        <a:ext cx="2895600" cy="13874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44" name="Object 8"/>
          <p:cNvGraphicFramePr>
            <a:graphicFrameLocks noChangeAspect="1"/>
          </p:cNvGraphicFramePr>
          <p:nvPr/>
        </p:nvGraphicFramePr>
        <p:xfrm>
          <a:off x="2743200" y="4267201"/>
          <a:ext cx="4419600" cy="1598613"/>
        </p:xfrm>
        <a:graphic>
          <a:graphicData uri="http://schemas.openxmlformats.org/presentationml/2006/ole">
            <mc:AlternateContent xmlns:mc="http://schemas.openxmlformats.org/markup-compatibility/2006">
              <mc:Choice xmlns:v="urn:schemas-microsoft-com:vml" Requires="v">
                <p:oleObj spid="_x0000_s106624" name="Equation" r:id="rId5" imgW="1612800" imgH="583920" progId="Equation.DSMT4">
                  <p:embed/>
                </p:oleObj>
              </mc:Choice>
              <mc:Fallback>
                <p:oleObj name="Equation" r:id="rId5" imgW="1612800" imgH="583920" progId="Equation.DSMT4">
                  <p:embed/>
                  <p:pic>
                    <p:nvPicPr>
                      <p:cNvPr id="21914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267201"/>
                        <a:ext cx="4419600" cy="15986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45" name="Object 9"/>
          <p:cNvGraphicFramePr>
            <a:graphicFrameLocks noChangeAspect="1"/>
          </p:cNvGraphicFramePr>
          <p:nvPr/>
        </p:nvGraphicFramePr>
        <p:xfrm>
          <a:off x="7467600" y="4419600"/>
          <a:ext cx="2438400" cy="1303338"/>
        </p:xfrm>
        <a:graphic>
          <a:graphicData uri="http://schemas.openxmlformats.org/presentationml/2006/ole">
            <mc:AlternateContent xmlns:mc="http://schemas.openxmlformats.org/markup-compatibility/2006">
              <mc:Choice xmlns:v="urn:schemas-microsoft-com:vml" Requires="v">
                <p:oleObj spid="_x0000_s106625" name="Equation" r:id="rId7" imgW="901440" imgH="482400" progId="Equation.DSMT4">
                  <p:embed/>
                </p:oleObj>
              </mc:Choice>
              <mc:Fallback>
                <p:oleObj name="Equation" r:id="rId7" imgW="901440" imgH="482400" progId="Equation.DSMT4">
                  <p:embed/>
                  <p:pic>
                    <p:nvPicPr>
                      <p:cNvPr id="21914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4419600"/>
                        <a:ext cx="2438400" cy="13033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78557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en-US" altLang="en-US" sz="4000" dirty="0">
                <a:solidFill>
                  <a:srgbClr val="CD0000"/>
                </a:solidFill>
              </a:rPr>
              <a:t>Combinations (cont.)</a:t>
            </a:r>
          </a:p>
        </p:txBody>
      </p:sp>
      <p:graphicFrame>
        <p:nvGraphicFramePr>
          <p:cNvPr id="7170" name="Object 4"/>
          <p:cNvGraphicFramePr>
            <a:graphicFrameLocks noChangeAspect="1"/>
          </p:cNvGraphicFramePr>
          <p:nvPr/>
        </p:nvGraphicFramePr>
        <p:xfrm>
          <a:off x="1797050" y="2667000"/>
          <a:ext cx="8445500" cy="3149600"/>
        </p:xfrm>
        <a:graphic>
          <a:graphicData uri="http://schemas.openxmlformats.org/presentationml/2006/ole">
            <mc:AlternateContent xmlns:mc="http://schemas.openxmlformats.org/markup-compatibility/2006">
              <mc:Choice xmlns:v="urn:schemas-microsoft-com:vml" Requires="v">
                <p:oleObj spid="_x0000_s107563" name="Equation" r:id="rId3" imgW="2590560" imgH="1091880" progId="Equation.3">
                  <p:embed/>
                </p:oleObj>
              </mc:Choice>
              <mc:Fallback>
                <p:oleObj name="Equation" r:id="rId3" imgW="2590560" imgH="1091880" progId="Equation.3">
                  <p:embed/>
                  <p:pic>
                    <p:nvPicPr>
                      <p:cNvPr id="71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2667000"/>
                        <a:ext cx="8445500" cy="314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33085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838200" y="500062"/>
            <a:ext cx="10515600" cy="1325563"/>
          </a:xfrm>
        </p:spPr>
        <p:txBody>
          <a:bodyPr anchor="t">
            <a:normAutofit/>
          </a:bodyPr>
          <a:lstStyle/>
          <a:p>
            <a:r>
              <a:rPr lang="en-US" altLang="zh-HK" sz="4000" dirty="0">
                <a:solidFill>
                  <a:srgbClr val="CD0000"/>
                </a:solidFill>
                <a:ea typeface="新細明體" panose="02020500000000000000" pitchFamily="18" charset="-120"/>
              </a:rPr>
              <a:t>Tail Bounds</a:t>
            </a:r>
          </a:p>
        </p:txBody>
      </p:sp>
      <p:sp>
        <p:nvSpPr>
          <p:cNvPr id="131075" name="Rectangle 3"/>
          <p:cNvSpPr>
            <a:spLocks noGrp="1" noChangeArrowheads="1"/>
          </p:cNvSpPr>
          <p:nvPr>
            <p:ph type="body" idx="4294967295"/>
          </p:nvPr>
        </p:nvSpPr>
        <p:spPr/>
        <p:txBody>
          <a:bodyPr>
            <a:normAutofit/>
          </a:bodyPr>
          <a:lstStyle/>
          <a:p>
            <a:pPr algn="just"/>
            <a:r>
              <a:rPr lang="en-US" altLang="zh-HK" dirty="0">
                <a:latin typeface="+mj-lt"/>
                <a:ea typeface="新細明體" panose="02020500000000000000" pitchFamily="18" charset="-120"/>
              </a:rPr>
              <a:t>In the analysis of randomized algorithms, we need to know how much does an algorithms run-time/cost deviate from its expected run-time/cost.</a:t>
            </a:r>
          </a:p>
          <a:p>
            <a:pPr algn="just"/>
            <a:r>
              <a:rPr lang="en-US" altLang="zh-HK" dirty="0">
                <a:latin typeface="+mj-lt"/>
                <a:ea typeface="新細明體" panose="02020500000000000000" pitchFamily="18" charset="-120"/>
              </a:rPr>
              <a:t>That is we need to find an upper bound on </a:t>
            </a:r>
            <a:r>
              <a:rPr lang="en-US" altLang="zh-HK" dirty="0" err="1">
                <a:latin typeface="+mj-lt"/>
                <a:ea typeface="新細明體" panose="02020500000000000000" pitchFamily="18" charset="-120"/>
              </a:rPr>
              <a:t>Pr</a:t>
            </a:r>
            <a:r>
              <a:rPr lang="en-US" altLang="zh-HK" dirty="0">
                <a:latin typeface="+mj-lt"/>
                <a:ea typeface="新細明體" panose="02020500000000000000" pitchFamily="18" charset="-120"/>
              </a:rPr>
              <a:t>[X deviates from E[X] a lot]. This we refer to as the tail bound on X.</a:t>
            </a:r>
          </a:p>
        </p:txBody>
      </p:sp>
    </p:spTree>
    <p:extLst>
      <p:ext uri="{BB962C8B-B14F-4D97-AF65-F5344CB8AC3E}">
        <p14:creationId xmlns:p14="http://schemas.microsoft.com/office/powerpoint/2010/main" val="345062516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Inequalities</a:t>
            </a:r>
          </a:p>
        </p:txBody>
      </p:sp>
      <p:sp>
        <p:nvSpPr>
          <p:cNvPr id="231427" name="Rectangle 3"/>
          <p:cNvSpPr>
            <a:spLocks noGrp="1" noChangeArrowheads="1"/>
          </p:cNvSpPr>
          <p:nvPr>
            <p:ph type="body" idx="1"/>
          </p:nvPr>
        </p:nvSpPr>
        <p:spPr/>
        <p:txBody>
          <a:bodyPr/>
          <a:lstStyle/>
          <a:p>
            <a:r>
              <a:rPr lang="en-US" altLang="en-US" dirty="0">
                <a:solidFill>
                  <a:srgbClr val="CD0000"/>
                </a:solidFill>
                <a:latin typeface="+mj-lt"/>
              </a:rPr>
              <a:t>Markov Inequality    </a:t>
            </a:r>
            <a:r>
              <a:rPr lang="en-US" altLang="en-US" dirty="0">
                <a:latin typeface="+mj-lt"/>
              </a:rPr>
              <a:t>(uses only mean)</a:t>
            </a:r>
          </a:p>
          <a:p>
            <a:endParaRPr lang="en-US" altLang="en-US" dirty="0">
              <a:latin typeface="+mj-lt"/>
            </a:endParaRPr>
          </a:p>
          <a:p>
            <a:endParaRPr lang="en-US" altLang="en-US" dirty="0">
              <a:latin typeface="+mj-lt"/>
            </a:endParaRPr>
          </a:p>
          <a:p>
            <a:endParaRPr lang="en-US" altLang="en-US" dirty="0">
              <a:latin typeface="+mj-lt"/>
            </a:endParaRPr>
          </a:p>
          <a:p>
            <a:r>
              <a:rPr lang="en-US" altLang="en-US" dirty="0" err="1">
                <a:solidFill>
                  <a:srgbClr val="CD0000"/>
                </a:solidFill>
                <a:latin typeface="+mj-lt"/>
              </a:rPr>
              <a:t>Chebychev</a:t>
            </a:r>
            <a:r>
              <a:rPr lang="en-US" altLang="en-US" dirty="0">
                <a:solidFill>
                  <a:srgbClr val="CD0000"/>
                </a:solidFill>
                <a:latin typeface="+mj-lt"/>
              </a:rPr>
              <a:t> Inequality   </a:t>
            </a:r>
            <a:r>
              <a:rPr lang="en-US" altLang="en-US" dirty="0">
                <a:latin typeface="+mj-lt"/>
              </a:rPr>
              <a:t>(uses mean and variance)</a:t>
            </a:r>
          </a:p>
        </p:txBody>
      </p:sp>
      <p:graphicFrame>
        <p:nvGraphicFramePr>
          <p:cNvPr id="231428" name="Object 4"/>
          <p:cNvGraphicFramePr>
            <a:graphicFrameLocks noChangeAspect="1"/>
          </p:cNvGraphicFramePr>
          <p:nvPr/>
        </p:nvGraphicFramePr>
        <p:xfrm>
          <a:off x="3276600" y="2209800"/>
          <a:ext cx="2611438" cy="941388"/>
        </p:xfrm>
        <a:graphic>
          <a:graphicData uri="http://schemas.openxmlformats.org/presentationml/2006/ole">
            <mc:AlternateContent xmlns:mc="http://schemas.openxmlformats.org/markup-compatibility/2006">
              <mc:Choice xmlns:v="urn:schemas-microsoft-com:vml" Requires="v">
                <p:oleObj spid="_x0000_s108629" name="Equation" r:id="rId3" imgW="1091880" imgH="393480" progId="Equation.DSMT4">
                  <p:embed/>
                </p:oleObj>
              </mc:Choice>
              <mc:Fallback>
                <p:oleObj name="Equation" r:id="rId3" imgW="1091880" imgH="393480" progId="Equation.DSMT4">
                  <p:embed/>
                  <p:pic>
                    <p:nvPicPr>
                      <p:cNvPr id="2314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9800"/>
                        <a:ext cx="2611438" cy="9413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0" name="Object 6"/>
          <p:cNvGraphicFramePr>
            <a:graphicFrameLocks noChangeAspect="1"/>
          </p:cNvGraphicFramePr>
          <p:nvPr/>
        </p:nvGraphicFramePr>
        <p:xfrm>
          <a:off x="3200401" y="4343401"/>
          <a:ext cx="3675063" cy="1001713"/>
        </p:xfrm>
        <a:graphic>
          <a:graphicData uri="http://schemas.openxmlformats.org/presentationml/2006/ole">
            <mc:AlternateContent xmlns:mc="http://schemas.openxmlformats.org/markup-compatibility/2006">
              <mc:Choice xmlns:v="urn:schemas-microsoft-com:vml" Requires="v">
                <p:oleObj spid="_x0000_s108630" name="Equation" r:id="rId5" imgW="1536480" imgH="419040" progId="Equation.DSMT4">
                  <p:embed/>
                </p:oleObj>
              </mc:Choice>
              <mc:Fallback>
                <p:oleObj name="Equation" r:id="rId5" imgW="1536480" imgH="419040" progId="Equation.DSMT4">
                  <p:embed/>
                  <p:pic>
                    <p:nvPicPr>
                      <p:cNvPr id="23143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4343401"/>
                        <a:ext cx="3675063" cy="10017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73346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altLang="en-US" dirty="0">
                <a:latin typeface="+mj-lt"/>
              </a:rPr>
              <a:t>Example, if B is a Binomial with parameters </a:t>
            </a:r>
            <a:r>
              <a:rPr lang="en-US" altLang="en-US" dirty="0" err="1">
                <a:latin typeface="+mj-lt"/>
              </a:rPr>
              <a:t>n,p</a:t>
            </a:r>
            <a:endParaRPr lang="en-US" altLang="en-US" dirty="0">
              <a:latin typeface="+mj-lt"/>
            </a:endParaRPr>
          </a:p>
        </p:txBody>
      </p:sp>
      <p:graphicFrame>
        <p:nvGraphicFramePr>
          <p:cNvPr id="232452" name="Object 4"/>
          <p:cNvGraphicFramePr>
            <a:graphicFrameLocks noChangeAspect="1"/>
          </p:cNvGraphicFramePr>
          <p:nvPr>
            <p:extLst/>
          </p:nvPr>
        </p:nvGraphicFramePr>
        <p:xfrm>
          <a:off x="2912806" y="2689124"/>
          <a:ext cx="5791200" cy="2301875"/>
        </p:xfrm>
        <a:graphic>
          <a:graphicData uri="http://schemas.openxmlformats.org/presentationml/2006/ole">
            <mc:AlternateContent xmlns:mc="http://schemas.openxmlformats.org/markup-compatibility/2006">
              <mc:Choice xmlns:v="urn:schemas-microsoft-com:vml" Requires="v">
                <p:oleObj spid="_x0000_s109611" name="Equation" r:id="rId3" imgW="2044440" imgH="812520" progId="Equation.DSMT4">
                  <p:embed/>
                </p:oleObj>
              </mc:Choice>
              <mc:Fallback>
                <p:oleObj name="Equation" r:id="rId3" imgW="2044440" imgH="812520" progId="Equation.DSMT4">
                  <p:embed/>
                  <p:pic>
                    <p:nvPicPr>
                      <p:cNvPr id="2324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806" y="2689124"/>
                        <a:ext cx="5791200" cy="2301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838200" y="365125"/>
            <a:ext cx="10515600" cy="1325563"/>
          </a:xfrm>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Inequalities</a:t>
            </a:r>
          </a:p>
        </p:txBody>
      </p:sp>
    </p:spTree>
    <p:extLst>
      <p:ext uri="{BB962C8B-B14F-4D97-AF65-F5344CB8AC3E}">
        <p14:creationId xmlns:p14="http://schemas.microsoft.com/office/powerpoint/2010/main" val="16000933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normAutofit/>
          </a:bodyPr>
          <a:lstStyle/>
          <a:p>
            <a:pPr eaLnBrk="1" hangingPunct="1"/>
            <a:r>
              <a:rPr lang="en-US" altLang="zh-TW" sz="4000" dirty="0" err="1">
                <a:solidFill>
                  <a:srgbClr val="CD0000"/>
                </a:solidFill>
              </a:rPr>
              <a:t>Chernoff</a:t>
            </a:r>
            <a:r>
              <a:rPr lang="en-US" altLang="zh-TW" sz="4000" dirty="0">
                <a:solidFill>
                  <a:srgbClr val="CD0000"/>
                </a:solidFill>
              </a:rPr>
              <a:t> bounds</a:t>
            </a:r>
          </a:p>
        </p:txBody>
      </p:sp>
      <p:pic>
        <p:nvPicPr>
          <p:cNvPr id="2054" name="Picture 6" descr="Herman_Chernoff_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344150" y="365125"/>
            <a:ext cx="1266825" cy="1831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2" name="Text Box 252"/>
          <p:cNvSpPr txBox="1">
            <a:spLocks noChangeArrowheads="1"/>
          </p:cNvSpPr>
          <p:nvPr/>
        </p:nvSpPr>
        <p:spPr bwMode="auto">
          <a:xfrm>
            <a:off x="1327355" y="1557338"/>
            <a:ext cx="9016795"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800" dirty="0">
                <a:latin typeface="+mj-lt"/>
              </a:rPr>
              <a:t>The </a:t>
            </a:r>
            <a:r>
              <a:rPr lang="en-US" altLang="zh-TW" sz="2800" dirty="0" err="1">
                <a:latin typeface="+mj-lt"/>
              </a:rPr>
              <a:t>Chernoff</a:t>
            </a:r>
            <a:r>
              <a:rPr lang="en-US" altLang="zh-TW" sz="2800" dirty="0">
                <a:latin typeface="+mj-lt"/>
              </a:rPr>
              <a:t> bound for a random variable X is </a:t>
            </a:r>
          </a:p>
          <a:p>
            <a:pPr eaLnBrk="1" hangingPunct="1"/>
            <a:r>
              <a:rPr lang="en-US" altLang="zh-TW" sz="2800" dirty="0">
                <a:latin typeface="+mj-lt"/>
              </a:rPr>
              <a:t> obtained as follows: for any t &gt;0,</a:t>
            </a:r>
          </a:p>
          <a:p>
            <a:pPr eaLnBrk="1" hangingPunct="1"/>
            <a:endParaRPr lang="en-US" altLang="zh-TW" sz="2800" dirty="0">
              <a:solidFill>
                <a:srgbClr val="CD0000"/>
              </a:solidFill>
              <a:latin typeface="+mj-lt"/>
            </a:endParaRPr>
          </a:p>
          <a:p>
            <a:pPr eaLnBrk="1" hangingPunct="1"/>
            <a:r>
              <a:rPr lang="en-US" altLang="zh-TW" sz="2800" dirty="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baseline="30000" dirty="0">
              <a:latin typeface="+mj-lt"/>
              <a:sym typeface="Euclid Symbol" pitchFamily="18" charset="2"/>
            </a:endParaRPr>
          </a:p>
          <a:p>
            <a:pPr eaLnBrk="1" hangingPunct="1"/>
            <a:r>
              <a:rPr lang="en-US" altLang="zh-TW" sz="2800" dirty="0">
                <a:latin typeface="+mj-lt"/>
                <a:sym typeface="Euclid Symbol" pitchFamily="18" charset="2"/>
              </a:rPr>
              <a:t>Similarly, for any t &lt;0,</a:t>
            </a:r>
          </a:p>
          <a:p>
            <a:pPr eaLnBrk="1" hangingPunct="1"/>
            <a:endParaRPr lang="en-US" altLang="zh-TW" sz="2800" dirty="0">
              <a:latin typeface="+mj-lt"/>
              <a:sym typeface="Euclid Symbol" pitchFamily="18" charset="2"/>
            </a:endParaRPr>
          </a:p>
          <a:p>
            <a:pPr eaLnBrk="1" hangingPunct="1"/>
            <a:r>
              <a:rPr lang="en-US" altLang="zh-TW" sz="2800" dirty="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dirty="0">
              <a:latin typeface="+mj-lt"/>
              <a:sym typeface="Euclid Symbol" pitchFamily="18" charset="2"/>
            </a:endParaRPr>
          </a:p>
          <a:p>
            <a:pPr eaLnBrk="1" hangingPunct="1"/>
            <a:r>
              <a:rPr lang="en-US" altLang="zh-TW" sz="2800" dirty="0">
                <a:latin typeface="+mj-lt"/>
                <a:sym typeface="MT Symbol" pitchFamily="82" charset="2"/>
              </a:rPr>
              <a:t>The value of t that minimizes </a:t>
            </a:r>
            <a:r>
              <a:rPr lang="en-US" altLang="zh-TW" sz="2800" dirty="0">
                <a:solidFill>
                  <a:srgbClr val="CD0000"/>
                </a:solidFill>
                <a:latin typeface="+mj-lt"/>
                <a:sym typeface="MT Symbol" pitchFamily="82" charset="2"/>
              </a:rPr>
              <a:t>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 </a:t>
            </a:r>
            <a:r>
              <a:rPr lang="en-US" altLang="zh-TW" sz="2800" dirty="0">
                <a:latin typeface="+mj-lt"/>
                <a:sym typeface="Euclid Symbol" pitchFamily="18" charset="2"/>
              </a:rPr>
              <a:t>gives the best possible bounds.</a:t>
            </a:r>
            <a:endParaRPr lang="en-US" altLang="zh-TW" sz="2800" dirty="0">
              <a:latin typeface="+mj-lt"/>
              <a:sym typeface="MT Symbol" pitchFamily="82" charset="2"/>
            </a:endParaRPr>
          </a:p>
          <a:p>
            <a:pPr eaLnBrk="1" hangingPunct="1"/>
            <a:r>
              <a:rPr lang="en-US" altLang="zh-TW" sz="2800" dirty="0">
                <a:latin typeface="+mj-lt"/>
                <a:sym typeface="Euclid Symbol" pitchFamily="18" charset="2"/>
              </a:rPr>
              <a:t>                     </a:t>
            </a:r>
          </a:p>
        </p:txBody>
      </p:sp>
    </p:spTree>
    <p:extLst>
      <p:ext uri="{BB962C8B-B14F-4D97-AF65-F5344CB8AC3E}">
        <p14:creationId xmlns:p14="http://schemas.microsoft.com/office/powerpoint/2010/main" val="349676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764458" y="274637"/>
            <a:ext cx="10515600"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 of Random Variable A</a:t>
            </a:r>
          </a:p>
        </p:txBody>
      </p:sp>
      <p:sp>
        <p:nvSpPr>
          <p:cNvPr id="239619" name="Rectangle 3"/>
          <p:cNvSpPr>
            <a:spLocks noGrp="1" noChangeArrowheads="1"/>
          </p:cNvSpPr>
          <p:nvPr>
            <p:ph type="body" idx="1"/>
          </p:nvPr>
        </p:nvSpPr>
        <p:spPr>
          <a:xfrm>
            <a:off x="2209800" y="1600200"/>
            <a:ext cx="6553200" cy="4648200"/>
          </a:xfrm>
        </p:spPr>
        <p:txBody>
          <a:bodyPr/>
          <a:lstStyle/>
          <a:p>
            <a:r>
              <a:rPr lang="en-US" altLang="en-US" dirty="0">
                <a:latin typeface="+mj-lt"/>
              </a:rPr>
              <a:t>Uses </a:t>
            </a:r>
            <a:r>
              <a:rPr lang="en-US" altLang="en-US" dirty="0">
                <a:solidFill>
                  <a:srgbClr val="CD0000"/>
                </a:solidFill>
                <a:latin typeface="+mj-lt"/>
              </a:rPr>
              <a:t>all </a:t>
            </a:r>
            <a:r>
              <a:rPr lang="en-US" altLang="en-US" dirty="0">
                <a:latin typeface="+mj-lt"/>
              </a:rPr>
              <a:t>moments</a:t>
            </a:r>
          </a:p>
          <a:p>
            <a:r>
              <a:rPr lang="en-US" altLang="en-US" dirty="0">
                <a:latin typeface="+mj-lt"/>
                <a:sym typeface="Symbol" panose="05050102010706020507" pitchFamily="18" charset="2"/>
              </a:rPr>
              <a:t>Uses </a:t>
            </a:r>
            <a:r>
              <a:rPr lang="en-US" altLang="en-US" dirty="0">
                <a:solidFill>
                  <a:srgbClr val="CD0000"/>
                </a:solidFill>
                <a:latin typeface="+mj-lt"/>
                <a:sym typeface="Symbol" panose="05050102010706020507" pitchFamily="18" charset="2"/>
              </a:rPr>
              <a:t>moment generating function</a:t>
            </a:r>
            <a:endParaRPr lang="en-US" altLang="en-US" dirty="0">
              <a:solidFill>
                <a:srgbClr val="CD0000"/>
              </a:solidFill>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pPr>
              <a:buFontTx/>
              <a:buNone/>
            </a:pPr>
            <a:r>
              <a:rPr lang="en-US" altLang="en-US" dirty="0">
                <a:latin typeface="+mj-lt"/>
              </a:rPr>
              <a:t>			By setting x = </a:t>
            </a:r>
            <a:r>
              <a:rPr lang="en-US" altLang="en-US" dirty="0">
                <a:latin typeface="+mj-lt"/>
                <a:sym typeface="Symbol" panose="05050102010706020507" pitchFamily="18" charset="2"/>
              </a:rPr>
              <a:t>’ (s) </a:t>
            </a:r>
            <a:br>
              <a:rPr lang="en-US" altLang="en-US" dirty="0">
                <a:latin typeface="+mj-lt"/>
                <a:sym typeface="Symbol" panose="05050102010706020507" pitchFamily="18" charset="2"/>
              </a:rPr>
            </a:br>
            <a:r>
              <a:rPr lang="en-US" altLang="en-US" dirty="0">
                <a:latin typeface="+mj-lt"/>
                <a:sym typeface="Symbol" panose="05050102010706020507" pitchFamily="18" charset="2"/>
              </a:rPr>
              <a:t>	1</a:t>
            </a:r>
            <a:r>
              <a:rPr lang="en-US" altLang="en-US" baseline="30000" dirty="0">
                <a:latin typeface="+mj-lt"/>
                <a:sym typeface="Symbol" panose="05050102010706020507" pitchFamily="18" charset="2"/>
              </a:rPr>
              <a:t>st</a:t>
            </a:r>
            <a:r>
              <a:rPr lang="en-US" altLang="en-US" dirty="0">
                <a:latin typeface="+mj-lt"/>
                <a:sym typeface="Symbol" panose="05050102010706020507" pitchFamily="18" charset="2"/>
              </a:rPr>
              <a:t> derivative minimizes bounds</a:t>
            </a:r>
          </a:p>
          <a:p>
            <a:pPr>
              <a:buFontTx/>
              <a:buNone/>
            </a:pPr>
            <a:endParaRPr lang="en-US" altLang="en-US" dirty="0">
              <a:latin typeface="+mj-lt"/>
              <a:sym typeface="Symbol" panose="05050102010706020507" pitchFamily="18" charset="2"/>
            </a:endParaRPr>
          </a:p>
          <a:p>
            <a:endParaRPr lang="en-US" altLang="en-US" dirty="0">
              <a:solidFill>
                <a:srgbClr val="FDAD23"/>
              </a:solidFill>
              <a:latin typeface="+mj-lt"/>
            </a:endParaRPr>
          </a:p>
        </p:txBody>
      </p:sp>
      <p:graphicFrame>
        <p:nvGraphicFramePr>
          <p:cNvPr id="239620" name="Object 4"/>
          <p:cNvGraphicFramePr>
            <a:graphicFrameLocks noChangeAspect="1"/>
          </p:cNvGraphicFramePr>
          <p:nvPr/>
        </p:nvGraphicFramePr>
        <p:xfrm>
          <a:off x="2133600" y="2514600"/>
          <a:ext cx="7543800" cy="1860550"/>
        </p:xfrm>
        <a:graphic>
          <a:graphicData uri="http://schemas.openxmlformats.org/presentationml/2006/ole">
            <mc:AlternateContent xmlns:mc="http://schemas.openxmlformats.org/markup-compatibility/2006">
              <mc:Choice xmlns:v="urn:schemas-microsoft-com:vml" Requires="v">
                <p:oleObj spid="_x0000_s110635" name="Equation" r:id="rId3" imgW="2831760" imgH="698400" progId="Equation.DSMT4">
                  <p:embed/>
                </p:oleObj>
              </mc:Choice>
              <mc:Fallback>
                <p:oleObj name="Equation" r:id="rId3" imgW="2831760" imgH="698400" progId="Equation.DSMT4">
                  <p:embed/>
                  <p:pic>
                    <p:nvPicPr>
                      <p:cNvPr id="2396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514600"/>
                        <a:ext cx="7543800" cy="18605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9621" name="AutoShape 5"/>
          <p:cNvSpPr>
            <a:spLocks noChangeArrowheads="1"/>
          </p:cNvSpPr>
          <p:nvPr/>
        </p:nvSpPr>
        <p:spPr bwMode="auto">
          <a:xfrm>
            <a:off x="3048000" y="4648200"/>
            <a:ext cx="5181600" cy="914400"/>
          </a:xfrm>
          <a:prstGeom prst="bracketPair">
            <a:avLst>
              <a:gd name="adj" fmla="val 16667"/>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7114242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altLang="en-US" sz="4000" dirty="0" err="1">
                <a:solidFill>
                  <a:srgbClr val="CD0000"/>
                </a:solidFill>
              </a:rPr>
              <a:t>Chernoff</a:t>
            </a:r>
            <a:r>
              <a:rPr lang="en-US" altLang="en-US" sz="4000" dirty="0">
                <a:solidFill>
                  <a:srgbClr val="CD0000"/>
                </a:solidFill>
              </a:rPr>
              <a:t> Bound of Discrete Random </a:t>
            </a:r>
            <a:br>
              <a:rPr lang="en-US" altLang="en-US" sz="4000" dirty="0">
                <a:solidFill>
                  <a:srgbClr val="CD0000"/>
                </a:solidFill>
              </a:rPr>
            </a:br>
            <a:r>
              <a:rPr lang="en-US" altLang="en-US" sz="4000" dirty="0">
                <a:solidFill>
                  <a:srgbClr val="CD0000"/>
                </a:solidFill>
              </a:rPr>
              <a:t>Variable A</a:t>
            </a:r>
          </a:p>
        </p:txBody>
      </p:sp>
      <p:sp>
        <p:nvSpPr>
          <p:cNvPr id="240643" name="Rectangle 3"/>
          <p:cNvSpPr>
            <a:spLocks noGrp="1" noChangeArrowheads="1"/>
          </p:cNvSpPr>
          <p:nvPr>
            <p:ph type="body" idx="1"/>
          </p:nvPr>
        </p:nvSpPr>
        <p:spPr>
          <a:xfrm>
            <a:off x="2209800" y="2971800"/>
            <a:ext cx="6553200" cy="3276600"/>
          </a:xfrm>
        </p:spPr>
        <p:txBody>
          <a:bodyPr/>
          <a:lstStyle/>
          <a:p>
            <a:r>
              <a:rPr lang="en-US" altLang="en-US" dirty="0">
                <a:latin typeface="+mj-lt"/>
              </a:rPr>
              <a:t>Choose z = z</a:t>
            </a:r>
            <a:r>
              <a:rPr lang="en-US" altLang="en-US" baseline="-25000" dirty="0">
                <a:latin typeface="+mj-lt"/>
              </a:rPr>
              <a:t>0</a:t>
            </a:r>
            <a:r>
              <a:rPr lang="en-US" altLang="en-US" dirty="0">
                <a:latin typeface="+mj-lt"/>
              </a:rPr>
              <a:t> to</a:t>
            </a:r>
            <a:r>
              <a:rPr lang="en-US" altLang="en-US" dirty="0">
                <a:solidFill>
                  <a:srgbClr val="CD0000"/>
                </a:solidFill>
                <a:latin typeface="+mj-lt"/>
              </a:rPr>
              <a:t> minimize </a:t>
            </a:r>
            <a:r>
              <a:rPr lang="en-US" altLang="en-US" dirty="0">
                <a:latin typeface="+mj-lt"/>
              </a:rPr>
              <a:t>above bound </a:t>
            </a:r>
          </a:p>
          <a:p>
            <a:endParaRPr lang="en-US" altLang="en-US" dirty="0">
              <a:latin typeface="+mj-lt"/>
            </a:endParaRPr>
          </a:p>
          <a:p>
            <a:r>
              <a:rPr lang="en-US" altLang="en-US" dirty="0">
                <a:latin typeface="+mj-lt"/>
              </a:rPr>
              <a:t>Need Probability Generating function</a:t>
            </a:r>
          </a:p>
          <a:p>
            <a:endParaRPr lang="en-US" altLang="en-US" dirty="0"/>
          </a:p>
          <a:p>
            <a:pPr>
              <a:buFontTx/>
              <a:buNone/>
            </a:pPr>
            <a:r>
              <a:rPr lang="en-US" altLang="en-US" dirty="0"/>
              <a:t>			</a:t>
            </a:r>
            <a:endParaRPr lang="en-US" altLang="en-US" dirty="0">
              <a:solidFill>
                <a:srgbClr val="FDAD23"/>
              </a:solidFill>
            </a:endParaRPr>
          </a:p>
        </p:txBody>
      </p:sp>
      <p:graphicFrame>
        <p:nvGraphicFramePr>
          <p:cNvPr id="240644" name="Object 4"/>
          <p:cNvGraphicFramePr>
            <a:graphicFrameLocks noChangeAspect="1"/>
          </p:cNvGraphicFramePr>
          <p:nvPr/>
        </p:nvGraphicFramePr>
        <p:xfrm>
          <a:off x="2819400" y="2024064"/>
          <a:ext cx="5716588" cy="642937"/>
        </p:xfrm>
        <a:graphic>
          <a:graphicData uri="http://schemas.openxmlformats.org/presentationml/2006/ole">
            <mc:AlternateContent xmlns:mc="http://schemas.openxmlformats.org/markup-compatibility/2006">
              <mc:Choice xmlns:v="urn:schemas-microsoft-com:vml" Requires="v">
                <p:oleObj spid="_x0000_s111701" name="Equation" r:id="rId3" imgW="2145960" imgH="241200" progId="Equation.DSMT4">
                  <p:embed/>
                </p:oleObj>
              </mc:Choice>
              <mc:Fallback>
                <p:oleObj name="Equation" r:id="rId3" imgW="2145960" imgH="241200" progId="Equation.DSMT4">
                  <p:embed/>
                  <p:pic>
                    <p:nvPicPr>
                      <p:cNvPr id="2406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024064"/>
                        <a:ext cx="5716588" cy="6429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46" name="Object 6"/>
          <p:cNvGraphicFramePr>
            <a:graphicFrameLocks noChangeAspect="1"/>
          </p:cNvGraphicFramePr>
          <p:nvPr/>
        </p:nvGraphicFramePr>
        <p:xfrm>
          <a:off x="3182939" y="5176838"/>
          <a:ext cx="5597525" cy="1071562"/>
        </p:xfrm>
        <a:graphic>
          <a:graphicData uri="http://schemas.openxmlformats.org/presentationml/2006/ole">
            <mc:AlternateContent xmlns:mc="http://schemas.openxmlformats.org/markup-compatibility/2006">
              <mc:Choice xmlns:v="urn:schemas-microsoft-com:vml" Requires="v">
                <p:oleObj spid="_x0000_s111702" name="Equation" r:id="rId5" imgW="1790640" imgH="342720" progId="Equation.DSMT4">
                  <p:embed/>
                </p:oleObj>
              </mc:Choice>
              <mc:Fallback>
                <p:oleObj name="Equation" r:id="rId5" imgW="1790640" imgH="342720" progId="Equation.DSMT4">
                  <p:embed/>
                  <p:pic>
                    <p:nvPicPr>
                      <p:cNvPr id="24064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939" y="5176838"/>
                        <a:ext cx="5597525" cy="10715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02647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27703" y="365125"/>
            <a:ext cx="10926097"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with parameters </a:t>
            </a:r>
            <a:r>
              <a:rPr lang="en-US" altLang="en-US" sz="4000" dirty="0" err="1">
                <a:solidFill>
                  <a:srgbClr val="CD0000"/>
                </a:solidFill>
              </a:rPr>
              <a:t>n,p</a:t>
            </a:r>
            <a:endParaRPr lang="en-US" altLang="en-US" sz="4000" dirty="0">
              <a:solidFill>
                <a:srgbClr val="CD0000"/>
              </a:solidFill>
            </a:endParaRPr>
          </a:p>
        </p:txBody>
      </p:sp>
      <p:sp>
        <p:nvSpPr>
          <p:cNvPr id="241667" name="Rectangle 3"/>
          <p:cNvSpPr>
            <a:spLocks noGrp="1" noChangeArrowheads="1"/>
          </p:cNvSpPr>
          <p:nvPr>
            <p:ph type="body" idx="1"/>
          </p:nvPr>
        </p:nvSpPr>
        <p:spPr>
          <a:xfrm>
            <a:off x="2209800" y="1828800"/>
            <a:ext cx="6553200" cy="4114800"/>
          </a:xfrm>
        </p:spPr>
        <p:txBody>
          <a:bodyPr/>
          <a:lstStyle/>
          <a:p>
            <a:r>
              <a:rPr lang="en-US" altLang="en-US" dirty="0">
                <a:latin typeface="+mj-lt"/>
              </a:rPr>
              <a:t>Above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1668" name="Object 4"/>
          <p:cNvGraphicFramePr>
            <a:graphicFrameLocks noChangeAspect="1"/>
          </p:cNvGraphicFramePr>
          <p:nvPr/>
        </p:nvGraphicFramePr>
        <p:xfrm>
          <a:off x="2590800" y="2514601"/>
          <a:ext cx="5988050" cy="3787775"/>
        </p:xfrm>
        <a:graphic>
          <a:graphicData uri="http://schemas.openxmlformats.org/presentationml/2006/ole">
            <mc:AlternateContent xmlns:mc="http://schemas.openxmlformats.org/markup-compatibility/2006">
              <mc:Choice xmlns:v="urn:schemas-microsoft-com:vml" Requires="v">
                <p:oleObj spid="_x0000_s112683" name="Equation" r:id="rId3" imgW="2247840" imgH="1422360" progId="Equation.DSMT4">
                  <p:embed/>
                </p:oleObj>
              </mc:Choice>
              <mc:Fallback>
                <p:oleObj name="Equation" r:id="rId3" imgW="2247840" imgH="1422360" progId="Equation.DSMT4">
                  <p:embed/>
                  <p:pic>
                    <p:nvPicPr>
                      <p:cNvPr id="2416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14601"/>
                        <a:ext cx="5988050" cy="37877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37949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80219" y="365125"/>
            <a:ext cx="11073581"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with parameters </a:t>
            </a:r>
            <a:r>
              <a:rPr lang="en-US" altLang="en-US" sz="4000" dirty="0" err="1">
                <a:solidFill>
                  <a:srgbClr val="CD0000"/>
                </a:solidFill>
              </a:rPr>
              <a:t>n,p</a:t>
            </a:r>
            <a:endParaRPr lang="en-US" altLang="en-US" sz="4000" dirty="0">
              <a:solidFill>
                <a:srgbClr val="CD0000"/>
              </a:solidFill>
            </a:endParaRPr>
          </a:p>
        </p:txBody>
      </p:sp>
      <p:sp>
        <p:nvSpPr>
          <p:cNvPr id="242691" name="Rectangle 3"/>
          <p:cNvSpPr>
            <a:spLocks noGrp="1" noChangeArrowheads="1"/>
          </p:cNvSpPr>
          <p:nvPr>
            <p:ph type="body" idx="1"/>
          </p:nvPr>
        </p:nvSpPr>
        <p:spPr>
          <a:xfrm>
            <a:off x="2209800" y="1828800"/>
            <a:ext cx="6553200" cy="4114800"/>
          </a:xfrm>
        </p:spPr>
        <p:txBody>
          <a:bodyPr/>
          <a:lstStyle/>
          <a:p>
            <a:r>
              <a:rPr lang="en-US" altLang="en-US" dirty="0">
                <a:latin typeface="+mj-lt"/>
              </a:rPr>
              <a:t>Below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2692" name="Object 4"/>
          <p:cNvGraphicFramePr>
            <a:graphicFrameLocks noChangeAspect="1"/>
          </p:cNvGraphicFramePr>
          <p:nvPr/>
        </p:nvGraphicFramePr>
        <p:xfrm>
          <a:off x="3200401" y="2743201"/>
          <a:ext cx="3451225" cy="1825625"/>
        </p:xfrm>
        <a:graphic>
          <a:graphicData uri="http://schemas.openxmlformats.org/presentationml/2006/ole">
            <mc:AlternateContent xmlns:mc="http://schemas.openxmlformats.org/markup-compatibility/2006">
              <mc:Choice xmlns:v="urn:schemas-microsoft-com:vml" Requires="v">
                <p:oleObj spid="_x0000_s113707" name="Equation" r:id="rId3" imgW="1295280" imgH="685800" progId="Equation.DSMT4">
                  <p:embed/>
                </p:oleObj>
              </mc:Choice>
              <mc:Fallback>
                <p:oleObj name="Equation" r:id="rId3" imgW="1295280" imgH="685800" progId="Equation.DSMT4">
                  <p:embed/>
                  <p:pic>
                    <p:nvPicPr>
                      <p:cNvPr id="2426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2743201"/>
                        <a:ext cx="3451225" cy="18256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2295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TotalTime>
  <Words>4677</Words>
  <Application>Microsoft Macintosh PowerPoint</Application>
  <PresentationFormat>Widescreen</PresentationFormat>
  <Paragraphs>790</Paragraphs>
  <Slides>115</Slides>
  <Notes>56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6</vt:i4>
      </vt:variant>
      <vt:variant>
        <vt:lpstr>Slide Titles</vt:lpstr>
      </vt:variant>
      <vt:variant>
        <vt:i4>115</vt:i4>
      </vt:variant>
    </vt:vector>
  </HeadingPairs>
  <TitlesOfParts>
    <vt:vector size="134" baseType="lpstr">
      <vt:lpstr>Arial</vt:lpstr>
      <vt:lpstr>Arial Narrow</vt:lpstr>
      <vt:lpstr>Bookman Old Style</vt:lpstr>
      <vt:lpstr>Calibri</vt:lpstr>
      <vt:lpstr>Calibri Light</vt:lpstr>
      <vt:lpstr>Futura Bk</vt:lpstr>
      <vt:lpstr>Symbol</vt:lpstr>
      <vt:lpstr>Tahoma</vt:lpstr>
      <vt:lpstr>Times</vt:lpstr>
      <vt:lpstr>Times New Roman</vt:lpstr>
      <vt:lpstr>Verdana</vt:lpstr>
      <vt:lpstr>Wingdings</vt:lpstr>
      <vt:lpstr>Office Theme</vt:lpstr>
      <vt:lpstr>Equation</vt:lpstr>
      <vt:lpstr>Ecuación</vt:lpstr>
      <vt:lpstr>Imagen de mapa de bits</vt:lpstr>
      <vt:lpstr>Microsoft Equation 3.0</vt:lpstr>
      <vt:lpstr>Bitmap Image</vt:lpstr>
      <vt:lpstr>Microsoft Word Document</vt:lpstr>
      <vt:lpstr>INFO 7390 Advances in Data Sciences and Architecture Statistics and Probability</vt:lpstr>
      <vt:lpstr>Probability and Statistics</vt:lpstr>
      <vt:lpstr>Probability</vt:lpstr>
      <vt:lpstr>Probability</vt:lpstr>
      <vt:lpstr>Probability</vt:lpstr>
      <vt:lpstr>Assigning Probabilities</vt:lpstr>
      <vt:lpstr>Sample Space</vt:lpstr>
      <vt:lpstr>Probability</vt:lpstr>
      <vt:lpstr>Unions and Intersections</vt:lpstr>
      <vt:lpstr>Probability - The OR Rule of Probability</vt:lpstr>
      <vt:lpstr>Joint Probability</vt:lpstr>
      <vt:lpstr>Independence</vt:lpstr>
      <vt:lpstr>Conditional Probability</vt:lpstr>
      <vt:lpstr>Mutually Exclusive Events</vt:lpstr>
      <vt:lpstr>Probability - The OR Rule of Probability</vt:lpstr>
      <vt:lpstr>Probability - NOT Rule</vt:lpstr>
      <vt:lpstr>Probability</vt:lpstr>
      <vt:lpstr>Probability</vt:lpstr>
      <vt:lpstr>Conditional Probability</vt:lpstr>
      <vt:lpstr>The Axioms of Probability</vt:lpstr>
      <vt:lpstr>Theorems from the Axioms</vt:lpstr>
      <vt:lpstr>Another important theorem</vt:lpstr>
      <vt:lpstr>Multivalued Random Variables</vt:lpstr>
      <vt:lpstr>The Monty Hall Problem</vt:lpstr>
      <vt:lpstr>About Let’s Make a Deal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the following argument:</vt:lpstr>
      <vt:lpstr>PowerPoint Presentation</vt:lpstr>
      <vt:lpstr>PowerPoint Presentation</vt:lpstr>
      <vt:lpstr>Bayes' Theorem</vt:lpstr>
      <vt:lpstr>Bayes' Theorem</vt:lpstr>
      <vt:lpstr>Bayes Example</vt:lpstr>
      <vt:lpstr>Bayes Example</vt:lpstr>
      <vt:lpstr>Application of Bayes’ Theorem</vt:lpstr>
      <vt:lpstr>Quality levels differ between suppliers</vt:lpstr>
      <vt:lpstr>Tree Diagram for Two-Supplier Example</vt:lpstr>
      <vt:lpstr>PowerPoint Presentation</vt:lpstr>
      <vt:lpstr>Probability Tree for Two-Supplier Example</vt:lpstr>
      <vt:lpstr>PowerPoint Presentation</vt:lpstr>
      <vt:lpstr>PowerPoint Presentation</vt:lpstr>
      <vt:lpstr>Bayes’ Theorem for 2 events</vt:lpstr>
      <vt:lpstr>Bayes Math</vt:lpstr>
      <vt:lpstr>Bayes’ Theorem</vt:lpstr>
      <vt:lpstr>Tabular Approach to Bayes’ Theorem— 2-Supplier Problem</vt:lpstr>
      <vt:lpstr>How Bayes Theorem works</vt:lpstr>
      <vt:lpstr>Bayes Theorem and Hidden Markov Models</vt:lpstr>
      <vt:lpstr>A note about independence</vt:lpstr>
      <vt:lpstr>Independence Theorems</vt:lpstr>
      <vt:lpstr>Independence Theorems</vt:lpstr>
      <vt:lpstr>Multivalued Independence</vt:lpstr>
      <vt:lpstr>Evaluating a Density Estimator</vt:lpstr>
      <vt:lpstr>Log Probabilities</vt:lpstr>
      <vt:lpstr>Probability Trees [Decision Trees]…</vt:lpstr>
      <vt:lpstr>Probability Trees…</vt:lpstr>
      <vt:lpstr>Random variables</vt:lpstr>
      <vt:lpstr>Random variables</vt:lpstr>
      <vt:lpstr>Random variables</vt:lpstr>
      <vt:lpstr>Random variables</vt:lpstr>
      <vt:lpstr>Random variables</vt:lpstr>
      <vt:lpstr>Random variables</vt:lpstr>
      <vt:lpstr>Discrete Random Variables</vt:lpstr>
      <vt:lpstr>Probability of Discrete RV</vt:lpstr>
      <vt:lpstr>Continuous Random Variables</vt:lpstr>
      <vt:lpstr>Probability of Continuous RV</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Permutations</vt:lpstr>
      <vt:lpstr>Permutations (cont.)</vt:lpstr>
      <vt:lpstr>Combinations</vt:lpstr>
      <vt:lpstr>Bounding Numbers of Combinations </vt:lpstr>
      <vt:lpstr>Combinations (cont.)</vt:lpstr>
      <vt:lpstr>Tail Bounds</vt:lpstr>
      <vt:lpstr>Markov and Chebychev Inequalities</vt:lpstr>
      <vt:lpstr>Markov and Chebychev Inequalities</vt:lpstr>
      <vt:lpstr>Chernoff bounds</vt:lpstr>
      <vt:lpstr>Chernoff Bound of Random Variable A</vt:lpstr>
      <vt:lpstr>Chernoff Bound of Discrete Random  Variable A</vt:lpstr>
      <vt:lpstr>Chernoff Bounds for Binomial B with parameters n,p</vt:lpstr>
      <vt:lpstr>Chernoff Bounds for Binomial B with parameters n,p</vt:lpstr>
      <vt:lpstr>The Normal Distribution  (Han &amp; Kamber, 2006)</vt:lpstr>
      <vt:lpstr>The Binomial Distribution (Han &amp; Kamber, 2006)</vt:lpstr>
      <vt:lpstr>The Binomial Distribution (Han &amp; Kamber, 2006)</vt:lpstr>
      <vt:lpstr>The Poisson Distribution (Han &amp; Kamber, 2006)</vt:lpstr>
      <vt:lpstr>The Poisson Distribution (Han &amp; Kamber, 2006)</vt:lpstr>
      <vt:lpstr>Fat-Tailed Distributions</vt:lpstr>
      <vt:lpstr>Power Law: Prob [X=k] = k-2</vt:lpstr>
      <vt:lpstr>Power Law</vt:lpstr>
      <vt:lpstr>Power Law: Log-Log plot</vt:lpstr>
      <vt:lpstr>Power Law contd.</vt:lpstr>
      <vt:lpstr>Power Laws in Degree distribution</vt:lpstr>
      <vt:lpstr>The Normal Distribution</vt:lpstr>
      <vt:lpstr>Exponential Distribution</vt:lpstr>
      <vt:lpstr>Poisson Distribution</vt:lpstr>
      <vt:lpstr>Negative Binomial Distribution</vt:lpstr>
      <vt:lpstr>Lognormal Distribution </vt:lpstr>
    </vt:vector>
  </TitlesOfParts>
  <Company>CCIS - Northeastern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Brown</dc:creator>
  <cp:lastModifiedBy>Brown, Nicholas</cp:lastModifiedBy>
  <cp:revision>246</cp:revision>
  <dcterms:created xsi:type="dcterms:W3CDTF">2013-09-03T20:38:17Z</dcterms:created>
  <dcterms:modified xsi:type="dcterms:W3CDTF">2019-05-07T00:46:51Z</dcterms:modified>
</cp:coreProperties>
</file>